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7" r:id="rId3"/>
    <p:sldId id="282" r:id="rId4"/>
    <p:sldId id="283" r:id="rId5"/>
    <p:sldId id="285" r:id="rId6"/>
    <p:sldId id="286" r:id="rId7"/>
    <p:sldId id="287" r:id="rId8"/>
    <p:sldId id="288" r:id="rId9"/>
    <p:sldId id="289" r:id="rId10"/>
    <p:sldId id="290" r:id="rId11"/>
    <p:sldId id="291" r:id="rId12"/>
    <p:sldId id="268" r:id="rId13"/>
    <p:sldId id="292" r:id="rId14"/>
    <p:sldId id="293" r:id="rId15"/>
    <p:sldId id="264" r:id="rId16"/>
    <p:sldId id="294" r:id="rId17"/>
    <p:sldId id="295" r:id="rId18"/>
    <p:sldId id="296" r:id="rId19"/>
    <p:sldId id="298" r:id="rId20"/>
    <p:sldId id="299" r:id="rId21"/>
    <p:sldId id="297" r:id="rId22"/>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2169"/>
    <a:srgbClr val="009739"/>
    <a:srgbClr val="FEDD00"/>
    <a:srgbClr val="C00000"/>
    <a:srgbClr val="07A398"/>
    <a:srgbClr val="0680C3"/>
    <a:srgbClr val="E626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53"/>
    <p:restoredTop sz="94790"/>
  </p:normalViewPr>
  <p:slideViewPr>
    <p:cSldViewPr snapToGrid="0">
      <p:cViewPr>
        <p:scale>
          <a:sx n="77" d="100"/>
          <a:sy n="77" d="100"/>
        </p:scale>
        <p:origin x="1872" y="7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3561DB-710E-2D41-A0EB-C8D7288A61D4}" type="datetimeFigureOut">
              <a:rPr kumimoji="1" lang="ja-JP" altLang="en-US" smtClean="0"/>
              <a:t>2022/11/29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DE0C2B-C957-074D-B119-72170BF9E6B2}" type="slidenum">
              <a:rPr kumimoji="1" lang="ja-JP" altLang="en-US" smtClean="0"/>
              <a:t>‹#›</a:t>
            </a:fld>
            <a:endParaRPr kumimoji="1" lang="ja-JP" altLang="en-US"/>
          </a:p>
        </p:txBody>
      </p:sp>
    </p:spTree>
    <p:extLst>
      <p:ext uri="{BB962C8B-B14F-4D97-AF65-F5344CB8AC3E}">
        <p14:creationId xmlns:p14="http://schemas.microsoft.com/office/powerpoint/2010/main" val="138971532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2</a:t>
            </a:fld>
            <a:endParaRPr kumimoji="1" lang="ja-JP" altLang="en-US"/>
          </a:p>
        </p:txBody>
      </p:sp>
    </p:spTree>
    <p:extLst>
      <p:ext uri="{BB962C8B-B14F-4D97-AF65-F5344CB8AC3E}">
        <p14:creationId xmlns:p14="http://schemas.microsoft.com/office/powerpoint/2010/main" val="3796762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11</a:t>
            </a:fld>
            <a:endParaRPr kumimoji="1" lang="ja-JP" altLang="en-US"/>
          </a:p>
        </p:txBody>
      </p:sp>
    </p:spTree>
    <p:extLst>
      <p:ext uri="{BB962C8B-B14F-4D97-AF65-F5344CB8AC3E}">
        <p14:creationId xmlns:p14="http://schemas.microsoft.com/office/powerpoint/2010/main" val="20488397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14</a:t>
            </a:fld>
            <a:endParaRPr kumimoji="1" lang="ja-JP" altLang="en-US"/>
          </a:p>
        </p:txBody>
      </p:sp>
    </p:spTree>
    <p:extLst>
      <p:ext uri="{BB962C8B-B14F-4D97-AF65-F5344CB8AC3E}">
        <p14:creationId xmlns:p14="http://schemas.microsoft.com/office/powerpoint/2010/main" val="30279244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16</a:t>
            </a:fld>
            <a:endParaRPr kumimoji="1" lang="ja-JP" altLang="en-US"/>
          </a:p>
        </p:txBody>
      </p:sp>
    </p:spTree>
    <p:extLst>
      <p:ext uri="{BB962C8B-B14F-4D97-AF65-F5344CB8AC3E}">
        <p14:creationId xmlns:p14="http://schemas.microsoft.com/office/powerpoint/2010/main" val="1476138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17</a:t>
            </a:fld>
            <a:endParaRPr kumimoji="1" lang="ja-JP" altLang="en-US"/>
          </a:p>
        </p:txBody>
      </p:sp>
    </p:spTree>
    <p:extLst>
      <p:ext uri="{BB962C8B-B14F-4D97-AF65-F5344CB8AC3E}">
        <p14:creationId xmlns:p14="http://schemas.microsoft.com/office/powerpoint/2010/main" val="31234660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18</a:t>
            </a:fld>
            <a:endParaRPr kumimoji="1" lang="ja-JP" altLang="en-US"/>
          </a:p>
        </p:txBody>
      </p:sp>
    </p:spTree>
    <p:extLst>
      <p:ext uri="{BB962C8B-B14F-4D97-AF65-F5344CB8AC3E}">
        <p14:creationId xmlns:p14="http://schemas.microsoft.com/office/powerpoint/2010/main" val="7832459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19</a:t>
            </a:fld>
            <a:endParaRPr kumimoji="1" lang="ja-JP" altLang="en-US"/>
          </a:p>
        </p:txBody>
      </p:sp>
    </p:spTree>
    <p:extLst>
      <p:ext uri="{BB962C8B-B14F-4D97-AF65-F5344CB8AC3E}">
        <p14:creationId xmlns:p14="http://schemas.microsoft.com/office/powerpoint/2010/main" val="33681413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20</a:t>
            </a:fld>
            <a:endParaRPr kumimoji="1" lang="ja-JP" altLang="en-US"/>
          </a:p>
        </p:txBody>
      </p:sp>
    </p:spTree>
    <p:extLst>
      <p:ext uri="{BB962C8B-B14F-4D97-AF65-F5344CB8AC3E}">
        <p14:creationId xmlns:p14="http://schemas.microsoft.com/office/powerpoint/2010/main" val="31810824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21</a:t>
            </a:fld>
            <a:endParaRPr kumimoji="1" lang="ja-JP" altLang="en-US"/>
          </a:p>
        </p:txBody>
      </p:sp>
    </p:spTree>
    <p:extLst>
      <p:ext uri="{BB962C8B-B14F-4D97-AF65-F5344CB8AC3E}">
        <p14:creationId xmlns:p14="http://schemas.microsoft.com/office/powerpoint/2010/main" val="6091697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3</a:t>
            </a:fld>
            <a:endParaRPr kumimoji="1" lang="ja-JP" altLang="en-US"/>
          </a:p>
        </p:txBody>
      </p:sp>
    </p:spTree>
    <p:extLst>
      <p:ext uri="{BB962C8B-B14F-4D97-AF65-F5344CB8AC3E}">
        <p14:creationId xmlns:p14="http://schemas.microsoft.com/office/powerpoint/2010/main" val="10944983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4</a:t>
            </a:fld>
            <a:endParaRPr kumimoji="1" lang="ja-JP" altLang="en-US"/>
          </a:p>
        </p:txBody>
      </p:sp>
    </p:spTree>
    <p:extLst>
      <p:ext uri="{BB962C8B-B14F-4D97-AF65-F5344CB8AC3E}">
        <p14:creationId xmlns:p14="http://schemas.microsoft.com/office/powerpoint/2010/main" val="22690870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5</a:t>
            </a:fld>
            <a:endParaRPr kumimoji="1" lang="ja-JP" altLang="en-US"/>
          </a:p>
        </p:txBody>
      </p:sp>
    </p:spTree>
    <p:extLst>
      <p:ext uri="{BB962C8B-B14F-4D97-AF65-F5344CB8AC3E}">
        <p14:creationId xmlns:p14="http://schemas.microsoft.com/office/powerpoint/2010/main" val="36010257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6</a:t>
            </a:fld>
            <a:endParaRPr kumimoji="1" lang="ja-JP" altLang="en-US"/>
          </a:p>
        </p:txBody>
      </p:sp>
    </p:spTree>
    <p:extLst>
      <p:ext uri="{BB962C8B-B14F-4D97-AF65-F5344CB8AC3E}">
        <p14:creationId xmlns:p14="http://schemas.microsoft.com/office/powerpoint/2010/main" val="29580209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7</a:t>
            </a:fld>
            <a:endParaRPr kumimoji="1" lang="ja-JP" altLang="en-US"/>
          </a:p>
        </p:txBody>
      </p:sp>
    </p:spTree>
    <p:extLst>
      <p:ext uri="{BB962C8B-B14F-4D97-AF65-F5344CB8AC3E}">
        <p14:creationId xmlns:p14="http://schemas.microsoft.com/office/powerpoint/2010/main" val="30104563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8</a:t>
            </a:fld>
            <a:endParaRPr kumimoji="1" lang="ja-JP" altLang="en-US"/>
          </a:p>
        </p:txBody>
      </p:sp>
    </p:spTree>
    <p:extLst>
      <p:ext uri="{BB962C8B-B14F-4D97-AF65-F5344CB8AC3E}">
        <p14:creationId xmlns:p14="http://schemas.microsoft.com/office/powerpoint/2010/main" val="28741961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9</a:t>
            </a:fld>
            <a:endParaRPr kumimoji="1" lang="ja-JP" altLang="en-US"/>
          </a:p>
        </p:txBody>
      </p:sp>
    </p:spTree>
    <p:extLst>
      <p:ext uri="{BB962C8B-B14F-4D97-AF65-F5344CB8AC3E}">
        <p14:creationId xmlns:p14="http://schemas.microsoft.com/office/powerpoint/2010/main" val="31990782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8DE0C2B-C957-074D-B119-72170BF9E6B2}" type="slidenum">
              <a:rPr kumimoji="1" lang="ja-JP" altLang="en-US" smtClean="0"/>
              <a:t>10</a:t>
            </a:fld>
            <a:endParaRPr kumimoji="1" lang="ja-JP" altLang="en-US"/>
          </a:p>
        </p:txBody>
      </p:sp>
    </p:spTree>
    <p:extLst>
      <p:ext uri="{BB962C8B-B14F-4D97-AF65-F5344CB8AC3E}">
        <p14:creationId xmlns:p14="http://schemas.microsoft.com/office/powerpoint/2010/main" val="3308979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F5D137-24A7-7D15-9531-A959E51C4008}"/>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DB5D514D-2B78-11F0-942C-B838C2C96E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9C5771F6-1268-B164-B90C-FE6C1DB6EE31}"/>
              </a:ext>
            </a:extLst>
          </p:cNvPr>
          <p:cNvSpPr>
            <a:spLocks noGrp="1"/>
          </p:cNvSpPr>
          <p:nvPr>
            <p:ph type="dt" sz="half" idx="10"/>
          </p:nvPr>
        </p:nvSpPr>
        <p:spPr/>
        <p:txBody>
          <a:bodyPr/>
          <a:lstStyle/>
          <a:p>
            <a:fld id="{DB67D2C2-B6D7-7043-A4F6-44D0B9D59EE9}"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68319BC5-0DC9-CAE5-DC6B-4FF32C9AB85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6E78DE1-3512-606C-A76D-C4A71AC1BCC0}"/>
              </a:ext>
            </a:extLst>
          </p:cNvPr>
          <p:cNvSpPr>
            <a:spLocks noGrp="1"/>
          </p:cNvSpPr>
          <p:nvPr>
            <p:ph type="sldNum" sz="quarter" idx="12"/>
          </p:nvPr>
        </p:nvSpPr>
        <p:spPr/>
        <p:txBody>
          <a:body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450085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5BB498-24D9-3183-C96A-D9DFF98690E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158EC61C-6226-0539-C975-72DD1249984D}"/>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754D4A6-F7B8-D81D-5AD7-D31C230C2062}"/>
              </a:ext>
            </a:extLst>
          </p:cNvPr>
          <p:cNvSpPr>
            <a:spLocks noGrp="1"/>
          </p:cNvSpPr>
          <p:nvPr>
            <p:ph type="dt" sz="half" idx="10"/>
          </p:nvPr>
        </p:nvSpPr>
        <p:spPr/>
        <p:txBody>
          <a:bodyPr/>
          <a:lstStyle/>
          <a:p>
            <a:fld id="{DB67D2C2-B6D7-7043-A4F6-44D0B9D59EE9}"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7A46099A-52EB-1291-8C28-B31943B0A08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CBAE1BA-3995-E685-73C3-D84CDDD53DDD}"/>
              </a:ext>
            </a:extLst>
          </p:cNvPr>
          <p:cNvSpPr>
            <a:spLocks noGrp="1"/>
          </p:cNvSpPr>
          <p:nvPr>
            <p:ph type="sldNum" sz="quarter" idx="12"/>
          </p:nvPr>
        </p:nvSpPr>
        <p:spPr/>
        <p:txBody>
          <a:body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20526116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4225A11E-098D-5CB0-2C23-2060DD198EA4}"/>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F711D6D-FD79-A5EB-FE72-35B7C75B7A06}"/>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B74120C-F403-DE3D-6897-75C862DDEB0A}"/>
              </a:ext>
            </a:extLst>
          </p:cNvPr>
          <p:cNvSpPr>
            <a:spLocks noGrp="1"/>
          </p:cNvSpPr>
          <p:nvPr>
            <p:ph type="dt" sz="half" idx="10"/>
          </p:nvPr>
        </p:nvSpPr>
        <p:spPr/>
        <p:txBody>
          <a:bodyPr/>
          <a:lstStyle/>
          <a:p>
            <a:fld id="{DB67D2C2-B6D7-7043-A4F6-44D0B9D59EE9}"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2F34AD75-51D6-F5B8-3D6B-0822A9BDDAC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A0E4639-DB75-2D60-B79E-B876B53324CB}"/>
              </a:ext>
            </a:extLst>
          </p:cNvPr>
          <p:cNvSpPr>
            <a:spLocks noGrp="1"/>
          </p:cNvSpPr>
          <p:nvPr>
            <p:ph type="sldNum" sz="quarter" idx="12"/>
          </p:nvPr>
        </p:nvSpPr>
        <p:spPr/>
        <p:txBody>
          <a:body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2051884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0B59CC-7F06-4B8B-68A4-ED6463BF1E6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3302203-58C7-098B-14C6-EE2C57D7EADB}"/>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56A0A01-1B19-D481-1B9D-964BDFEDCEFC}"/>
              </a:ext>
            </a:extLst>
          </p:cNvPr>
          <p:cNvSpPr>
            <a:spLocks noGrp="1"/>
          </p:cNvSpPr>
          <p:nvPr>
            <p:ph type="dt" sz="half" idx="10"/>
          </p:nvPr>
        </p:nvSpPr>
        <p:spPr/>
        <p:txBody>
          <a:bodyPr/>
          <a:lstStyle/>
          <a:p>
            <a:fld id="{DB67D2C2-B6D7-7043-A4F6-44D0B9D59EE9}"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844C8E94-47F9-2DBD-0C58-FDDFFFA47EE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71A58C2-9B76-7C75-9A6F-D9D380EEB7E8}"/>
              </a:ext>
            </a:extLst>
          </p:cNvPr>
          <p:cNvSpPr>
            <a:spLocks noGrp="1"/>
          </p:cNvSpPr>
          <p:nvPr>
            <p:ph type="sldNum" sz="quarter" idx="12"/>
          </p:nvPr>
        </p:nvSpPr>
        <p:spPr/>
        <p:txBody>
          <a:body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1924935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3AD736-B750-7D33-A6CD-6F2B0020948A}"/>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EB70CAD-43E4-14A6-A236-8C17CFB6FC8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D38354C8-B0A2-AD30-C6DD-BB031BD45FC3}"/>
              </a:ext>
            </a:extLst>
          </p:cNvPr>
          <p:cNvSpPr>
            <a:spLocks noGrp="1"/>
          </p:cNvSpPr>
          <p:nvPr>
            <p:ph type="dt" sz="half" idx="10"/>
          </p:nvPr>
        </p:nvSpPr>
        <p:spPr/>
        <p:txBody>
          <a:bodyPr/>
          <a:lstStyle/>
          <a:p>
            <a:fld id="{DB67D2C2-B6D7-7043-A4F6-44D0B9D59EE9}"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77569480-502D-0A69-54D0-4754DD38D6F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108C80F-779B-B1D8-7D57-59C672A44B1D}"/>
              </a:ext>
            </a:extLst>
          </p:cNvPr>
          <p:cNvSpPr>
            <a:spLocks noGrp="1"/>
          </p:cNvSpPr>
          <p:nvPr>
            <p:ph type="sldNum" sz="quarter" idx="12"/>
          </p:nvPr>
        </p:nvSpPr>
        <p:spPr/>
        <p:txBody>
          <a:body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580358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D53432-BD2A-A512-C904-34407F750864}"/>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0E8891DD-F017-98C8-74E7-9740F64458A7}"/>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B3205029-57FD-E94B-0968-ACC2208D9D12}"/>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5346FCEB-FD82-E072-1EAD-84E366B96DDA}"/>
              </a:ext>
            </a:extLst>
          </p:cNvPr>
          <p:cNvSpPr>
            <a:spLocks noGrp="1"/>
          </p:cNvSpPr>
          <p:nvPr>
            <p:ph type="dt" sz="half" idx="10"/>
          </p:nvPr>
        </p:nvSpPr>
        <p:spPr/>
        <p:txBody>
          <a:bodyPr/>
          <a:lstStyle/>
          <a:p>
            <a:fld id="{DB67D2C2-B6D7-7043-A4F6-44D0B9D59EE9}" type="datetimeFigureOut">
              <a:rPr kumimoji="1" lang="ja-JP" altLang="en-US" smtClean="0"/>
              <a:t>2022/11/29</a:t>
            </a:fld>
            <a:endParaRPr kumimoji="1" lang="ja-JP" altLang="en-US"/>
          </a:p>
        </p:txBody>
      </p:sp>
      <p:sp>
        <p:nvSpPr>
          <p:cNvPr id="6" name="フッター プレースホルダー 5">
            <a:extLst>
              <a:ext uri="{FF2B5EF4-FFF2-40B4-BE49-F238E27FC236}">
                <a16:creationId xmlns:a16="http://schemas.microsoft.com/office/drawing/2014/main" id="{A3B45549-8E6B-7305-7BDD-8310992C3BC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1F3E0FC-3DE0-FA8E-9011-AB82B3C3969D}"/>
              </a:ext>
            </a:extLst>
          </p:cNvPr>
          <p:cNvSpPr>
            <a:spLocks noGrp="1"/>
          </p:cNvSpPr>
          <p:nvPr>
            <p:ph type="sldNum" sz="quarter" idx="12"/>
          </p:nvPr>
        </p:nvSpPr>
        <p:spPr/>
        <p:txBody>
          <a:body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13724212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6B642A3-9D7F-B0A5-15B9-52F5DFC25FA0}"/>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CC23D3A-FEDC-8347-A734-7DDD928A4C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68A5ED56-A48F-3CF4-6C64-11639F352311}"/>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A5EBA8F3-5E6D-4784-A5FC-FEED37899F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0451432C-DC03-5582-C52F-04DC4DDE57AE}"/>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151C69D7-31AD-C87D-5CB2-E2E4B0223613}"/>
              </a:ext>
            </a:extLst>
          </p:cNvPr>
          <p:cNvSpPr>
            <a:spLocks noGrp="1"/>
          </p:cNvSpPr>
          <p:nvPr>
            <p:ph type="dt" sz="half" idx="10"/>
          </p:nvPr>
        </p:nvSpPr>
        <p:spPr/>
        <p:txBody>
          <a:bodyPr/>
          <a:lstStyle/>
          <a:p>
            <a:fld id="{DB67D2C2-B6D7-7043-A4F6-44D0B9D59EE9}" type="datetimeFigureOut">
              <a:rPr kumimoji="1" lang="ja-JP" altLang="en-US" smtClean="0"/>
              <a:t>2022/11/29</a:t>
            </a:fld>
            <a:endParaRPr kumimoji="1" lang="ja-JP" altLang="en-US"/>
          </a:p>
        </p:txBody>
      </p:sp>
      <p:sp>
        <p:nvSpPr>
          <p:cNvPr id="8" name="フッター プレースホルダー 7">
            <a:extLst>
              <a:ext uri="{FF2B5EF4-FFF2-40B4-BE49-F238E27FC236}">
                <a16:creationId xmlns:a16="http://schemas.microsoft.com/office/drawing/2014/main" id="{9C1A70E5-F474-7B02-3479-F544C421E5FC}"/>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7DFE7DBE-DAE6-356E-AD3A-4784312A4A0E}"/>
              </a:ext>
            </a:extLst>
          </p:cNvPr>
          <p:cNvSpPr>
            <a:spLocks noGrp="1"/>
          </p:cNvSpPr>
          <p:nvPr>
            <p:ph type="sldNum" sz="quarter" idx="12"/>
          </p:nvPr>
        </p:nvSpPr>
        <p:spPr/>
        <p:txBody>
          <a:body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2550834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88EF73-0F0B-CF68-7097-71E415084395}"/>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B29BD6C4-FE22-BC65-44EB-AF3E0A98059B}"/>
              </a:ext>
            </a:extLst>
          </p:cNvPr>
          <p:cNvSpPr>
            <a:spLocks noGrp="1"/>
          </p:cNvSpPr>
          <p:nvPr>
            <p:ph type="dt" sz="half" idx="10"/>
          </p:nvPr>
        </p:nvSpPr>
        <p:spPr/>
        <p:txBody>
          <a:bodyPr/>
          <a:lstStyle/>
          <a:p>
            <a:fld id="{DB67D2C2-B6D7-7043-A4F6-44D0B9D59EE9}" type="datetimeFigureOut">
              <a:rPr kumimoji="1" lang="ja-JP" altLang="en-US" smtClean="0"/>
              <a:t>2022/11/29</a:t>
            </a:fld>
            <a:endParaRPr kumimoji="1" lang="ja-JP" altLang="en-US"/>
          </a:p>
        </p:txBody>
      </p:sp>
      <p:sp>
        <p:nvSpPr>
          <p:cNvPr id="4" name="フッター プレースホルダー 3">
            <a:extLst>
              <a:ext uri="{FF2B5EF4-FFF2-40B4-BE49-F238E27FC236}">
                <a16:creationId xmlns:a16="http://schemas.microsoft.com/office/drawing/2014/main" id="{D25EE97B-8205-CBE0-64E2-33C49C541C89}"/>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259F20FB-C407-3019-7B5F-1FDF22E42E90}"/>
              </a:ext>
            </a:extLst>
          </p:cNvPr>
          <p:cNvSpPr>
            <a:spLocks noGrp="1"/>
          </p:cNvSpPr>
          <p:nvPr>
            <p:ph type="sldNum" sz="quarter" idx="12"/>
          </p:nvPr>
        </p:nvSpPr>
        <p:spPr/>
        <p:txBody>
          <a:body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548791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8DA8850F-31D3-DDAC-D0FA-CF4C242DB9DB}"/>
              </a:ext>
            </a:extLst>
          </p:cNvPr>
          <p:cNvSpPr>
            <a:spLocks noGrp="1"/>
          </p:cNvSpPr>
          <p:nvPr>
            <p:ph type="dt" sz="half" idx="10"/>
          </p:nvPr>
        </p:nvSpPr>
        <p:spPr/>
        <p:txBody>
          <a:bodyPr/>
          <a:lstStyle/>
          <a:p>
            <a:fld id="{DB67D2C2-B6D7-7043-A4F6-44D0B9D59EE9}" type="datetimeFigureOut">
              <a:rPr kumimoji="1" lang="ja-JP" altLang="en-US" smtClean="0"/>
              <a:t>2022/11/29</a:t>
            </a:fld>
            <a:endParaRPr kumimoji="1" lang="ja-JP" altLang="en-US"/>
          </a:p>
        </p:txBody>
      </p:sp>
      <p:sp>
        <p:nvSpPr>
          <p:cNvPr id="3" name="フッター プレースホルダー 2">
            <a:extLst>
              <a:ext uri="{FF2B5EF4-FFF2-40B4-BE49-F238E27FC236}">
                <a16:creationId xmlns:a16="http://schemas.microsoft.com/office/drawing/2014/main" id="{33E7761E-C7E8-A90C-1C12-01DCEC2DB3BC}"/>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6A6FC1BF-A914-96B7-6992-448F9099BC00}"/>
              </a:ext>
            </a:extLst>
          </p:cNvPr>
          <p:cNvSpPr>
            <a:spLocks noGrp="1"/>
          </p:cNvSpPr>
          <p:nvPr>
            <p:ph type="sldNum" sz="quarter" idx="12"/>
          </p:nvPr>
        </p:nvSpPr>
        <p:spPr/>
        <p:txBody>
          <a:body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2518453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8C07F9-6E5B-B3CC-8388-B8E66E85A0A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CA12E32-1DC3-F638-CB03-6600C4A68D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594136D0-93DC-09A8-4CA2-183CF6D493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3469BF7-A8DA-88B9-EAAF-F4168BF2188F}"/>
              </a:ext>
            </a:extLst>
          </p:cNvPr>
          <p:cNvSpPr>
            <a:spLocks noGrp="1"/>
          </p:cNvSpPr>
          <p:nvPr>
            <p:ph type="dt" sz="half" idx="10"/>
          </p:nvPr>
        </p:nvSpPr>
        <p:spPr/>
        <p:txBody>
          <a:bodyPr/>
          <a:lstStyle/>
          <a:p>
            <a:fld id="{DB67D2C2-B6D7-7043-A4F6-44D0B9D59EE9}" type="datetimeFigureOut">
              <a:rPr kumimoji="1" lang="ja-JP" altLang="en-US" smtClean="0"/>
              <a:t>2022/11/29</a:t>
            </a:fld>
            <a:endParaRPr kumimoji="1" lang="ja-JP" altLang="en-US"/>
          </a:p>
        </p:txBody>
      </p:sp>
      <p:sp>
        <p:nvSpPr>
          <p:cNvPr id="6" name="フッター プレースホルダー 5">
            <a:extLst>
              <a:ext uri="{FF2B5EF4-FFF2-40B4-BE49-F238E27FC236}">
                <a16:creationId xmlns:a16="http://schemas.microsoft.com/office/drawing/2014/main" id="{465D64BA-3345-560B-0C46-A65613FEE93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E014B22-4F9E-5CB8-3CD9-0A6709401230}"/>
              </a:ext>
            </a:extLst>
          </p:cNvPr>
          <p:cNvSpPr>
            <a:spLocks noGrp="1"/>
          </p:cNvSpPr>
          <p:nvPr>
            <p:ph type="sldNum" sz="quarter" idx="12"/>
          </p:nvPr>
        </p:nvSpPr>
        <p:spPr/>
        <p:txBody>
          <a:body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305026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BB9EF8-D75C-1C73-3F79-C6EDAA4352B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050968BA-42DF-19CC-EE8A-8B154A57C9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47F3C6F6-0FFC-E630-F705-B26BF84EBE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E8514EDE-74E5-9962-0F92-FE8D9F9B54BB}"/>
              </a:ext>
            </a:extLst>
          </p:cNvPr>
          <p:cNvSpPr>
            <a:spLocks noGrp="1"/>
          </p:cNvSpPr>
          <p:nvPr>
            <p:ph type="dt" sz="half" idx="10"/>
          </p:nvPr>
        </p:nvSpPr>
        <p:spPr/>
        <p:txBody>
          <a:bodyPr/>
          <a:lstStyle/>
          <a:p>
            <a:fld id="{DB67D2C2-B6D7-7043-A4F6-44D0B9D59EE9}" type="datetimeFigureOut">
              <a:rPr kumimoji="1" lang="ja-JP" altLang="en-US" smtClean="0"/>
              <a:t>2022/11/29</a:t>
            </a:fld>
            <a:endParaRPr kumimoji="1" lang="ja-JP" altLang="en-US"/>
          </a:p>
        </p:txBody>
      </p:sp>
      <p:sp>
        <p:nvSpPr>
          <p:cNvPr id="6" name="フッター プレースホルダー 5">
            <a:extLst>
              <a:ext uri="{FF2B5EF4-FFF2-40B4-BE49-F238E27FC236}">
                <a16:creationId xmlns:a16="http://schemas.microsoft.com/office/drawing/2014/main" id="{03DB4855-60B8-0658-FE09-200DFB65E8F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575DB2F-7659-11AE-7D76-CBE3ACFD1404}"/>
              </a:ext>
            </a:extLst>
          </p:cNvPr>
          <p:cNvSpPr>
            <a:spLocks noGrp="1"/>
          </p:cNvSpPr>
          <p:nvPr>
            <p:ph type="sldNum" sz="quarter" idx="12"/>
          </p:nvPr>
        </p:nvSpPr>
        <p:spPr/>
        <p:txBody>
          <a:body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24083611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5CC4642D-A445-5E0E-4EEE-516691D0A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23D8DCF-0789-E865-1127-49550B1FB5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A237C99-B658-6FAD-619B-55BBB8DE99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67D2C2-B6D7-7043-A4F6-44D0B9D59EE9}"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012A202A-F6DA-D77E-7624-D0D7F57F4E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95503176-E50F-0F8E-491E-334B6F8664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E12F50-7D4B-9E4F-AE25-A115A31EFB3A}" type="slidenum">
              <a:rPr kumimoji="1" lang="ja-JP" altLang="en-US" smtClean="0"/>
              <a:t>‹#›</a:t>
            </a:fld>
            <a:endParaRPr kumimoji="1" lang="ja-JP" altLang="en-US"/>
          </a:p>
        </p:txBody>
      </p:sp>
    </p:spTree>
    <p:extLst>
      <p:ext uri="{BB962C8B-B14F-4D97-AF65-F5344CB8AC3E}">
        <p14:creationId xmlns:p14="http://schemas.microsoft.com/office/powerpoint/2010/main" val="1571161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1">
            <a:extLst>
              <a:ext uri="{FF2B5EF4-FFF2-40B4-BE49-F238E27FC236}">
                <a16:creationId xmlns:a16="http://schemas.microsoft.com/office/drawing/2014/main" id="{B587A9ED-EA4D-1B4E-8DA5-9A459EA0EF02}"/>
              </a:ext>
            </a:extLst>
          </p:cNvPr>
          <p:cNvSpPr txBox="1">
            <a:spLocks/>
          </p:cNvSpPr>
          <p:nvPr/>
        </p:nvSpPr>
        <p:spPr>
          <a:xfrm>
            <a:off x="0" y="4470400"/>
            <a:ext cx="12192000" cy="2387600"/>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kumimoji="1" sz="6000" kern="1200">
                <a:solidFill>
                  <a:schemeClr val="tx1"/>
                </a:solidFill>
                <a:latin typeface="+mj-lt"/>
                <a:ea typeface="+mj-ea"/>
                <a:cs typeface="+mj-cs"/>
              </a:defRPr>
            </a:lvl1pPr>
          </a:lstStyle>
          <a:p>
            <a:r>
              <a:rPr lang="en-US" altLang="ja-JP" sz="3200" dirty="0">
                <a:solidFill>
                  <a:srgbClr val="012169"/>
                </a:solidFill>
                <a:latin typeface="Helvetica Neue" panose="02000503000000020004" pitchFamily="2" charset="0"/>
                <a:ea typeface="Helvetica Neue" panose="02000503000000020004" pitchFamily="2" charset="0"/>
                <a:cs typeface="Helvetica Neue" panose="02000503000000020004" pitchFamily="2" charset="0"/>
              </a:rPr>
              <a:t>Shreya Chaturvedi   Kwang Jun Lee   Luisa </a:t>
            </a:r>
            <a:r>
              <a:rPr lang="en-US" altLang="ja-JP" sz="3200" dirty="0" err="1">
                <a:solidFill>
                  <a:srgbClr val="012169"/>
                </a:solidFill>
                <a:latin typeface="Helvetica Neue" panose="02000503000000020004" pitchFamily="2" charset="0"/>
                <a:ea typeface="Helvetica Neue" panose="02000503000000020004" pitchFamily="2" charset="0"/>
                <a:cs typeface="Helvetica Neue" panose="02000503000000020004" pitchFamily="2" charset="0"/>
              </a:rPr>
              <a:t>Leite</a:t>
            </a:r>
            <a:endParaRPr lang="en-US" altLang="ja-JP" sz="3200" dirty="0">
              <a:solidFill>
                <a:srgbClr val="012169"/>
              </a:solidFill>
              <a:latin typeface="Helvetica Neue" panose="02000503000000020004" pitchFamily="2" charset="0"/>
              <a:ea typeface="Helvetica Neue" panose="02000503000000020004" pitchFamily="2" charset="0"/>
              <a:cs typeface="Helvetica Neue" panose="02000503000000020004" pitchFamily="2" charset="0"/>
            </a:endParaRPr>
          </a:p>
          <a:p>
            <a:r>
              <a:rPr lang="en-US" altLang="ja-JP" sz="3200" dirty="0">
                <a:solidFill>
                  <a:srgbClr val="012169"/>
                </a:solidFill>
                <a:latin typeface="Helvetica Neue" panose="02000503000000020004" pitchFamily="2" charset="0"/>
                <a:ea typeface="Helvetica Neue" panose="02000503000000020004" pitchFamily="2" charset="0"/>
                <a:cs typeface="Helvetica Neue" panose="02000503000000020004" pitchFamily="2" charset="0"/>
              </a:rPr>
              <a:t>Bharath Ram   Masato Takahashi   Carlos </a:t>
            </a:r>
            <a:r>
              <a:rPr lang="en-US" altLang="ja-JP" sz="3200" dirty="0" err="1">
                <a:solidFill>
                  <a:srgbClr val="012169"/>
                </a:solidFill>
                <a:latin typeface="Helvetica Neue" panose="02000503000000020004" pitchFamily="2" charset="0"/>
                <a:ea typeface="Helvetica Neue" panose="02000503000000020004" pitchFamily="2" charset="0"/>
                <a:cs typeface="Helvetica Neue" panose="02000503000000020004" pitchFamily="2" charset="0"/>
              </a:rPr>
              <a:t>Víquez</a:t>
            </a:r>
            <a:endParaRPr lang="en-US" altLang="ja-JP" sz="3200" dirty="0">
              <a:solidFill>
                <a:srgbClr val="012169"/>
              </a:solidFill>
              <a:latin typeface="Helvetica Neue" panose="02000503000000020004" pitchFamily="2" charset="0"/>
              <a:ea typeface="Helvetica Neue" panose="02000503000000020004" pitchFamily="2" charset="0"/>
              <a:cs typeface="Helvetica Neue" panose="02000503000000020004" pitchFamily="2" charset="0"/>
            </a:endParaRPr>
          </a:p>
          <a:p>
            <a:endParaRPr lang="en-US" altLang="ja-JP" sz="3200" dirty="0">
              <a:solidFill>
                <a:srgbClr val="012169"/>
              </a:solidFill>
              <a:latin typeface="Helvetica Neue" panose="02000503000000020004" pitchFamily="2" charset="0"/>
              <a:ea typeface="Helvetica Neue" panose="02000503000000020004" pitchFamily="2" charset="0"/>
              <a:cs typeface="Helvetica Neue" panose="02000503000000020004" pitchFamily="2" charset="0"/>
            </a:endParaRPr>
          </a:p>
          <a:p>
            <a:r>
              <a:rPr lang="en-US" altLang="ja-JP" sz="3200" dirty="0">
                <a:solidFill>
                  <a:srgbClr val="012169"/>
                </a:solidFill>
                <a:latin typeface="Helvetica Neue" panose="02000503000000020004" pitchFamily="2" charset="0"/>
                <a:ea typeface="Helvetica Neue" panose="02000503000000020004" pitchFamily="2" charset="0"/>
                <a:cs typeface="Helvetica Neue" panose="02000503000000020004" pitchFamily="2" charset="0"/>
              </a:rPr>
              <a:t>December 2022</a:t>
            </a:r>
          </a:p>
        </p:txBody>
      </p:sp>
      <p:sp>
        <p:nvSpPr>
          <p:cNvPr id="9" name="タイトル 1">
            <a:extLst>
              <a:ext uri="{FF2B5EF4-FFF2-40B4-BE49-F238E27FC236}">
                <a16:creationId xmlns:a16="http://schemas.microsoft.com/office/drawing/2014/main" id="{22E5E3DC-D4ED-BD82-6BE3-FAB25AD691F9}"/>
              </a:ext>
            </a:extLst>
          </p:cNvPr>
          <p:cNvSpPr txBox="1">
            <a:spLocks/>
          </p:cNvSpPr>
          <p:nvPr/>
        </p:nvSpPr>
        <p:spPr>
          <a:xfrm>
            <a:off x="0" y="1185025"/>
            <a:ext cx="12192000" cy="238760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kumimoji="1" sz="6000" kern="1200">
                <a:solidFill>
                  <a:schemeClr val="tx1"/>
                </a:solidFill>
                <a:latin typeface="+mj-lt"/>
                <a:ea typeface="+mj-ea"/>
                <a:cs typeface="+mj-cs"/>
              </a:defRPr>
            </a:lvl1pPr>
          </a:lstStyle>
          <a:p>
            <a:r>
              <a:rPr lang="en-US" altLang="ja-JP" sz="4800" b="1">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Closing the Health Gap in Brazil:</a:t>
            </a:r>
            <a:br>
              <a:rPr lang="en-US" altLang="ja-JP" sz="4800" b="1">
                <a:solidFill>
                  <a:srgbClr val="009739"/>
                </a:solidFill>
                <a:latin typeface="Helvetica Neue" panose="02000503000000020004" pitchFamily="2" charset="0"/>
                <a:ea typeface="Helvetica Neue" panose="02000503000000020004" pitchFamily="2" charset="0"/>
                <a:cs typeface="Helvetica Neue" panose="02000503000000020004" pitchFamily="2" charset="0"/>
              </a:rPr>
            </a:br>
            <a:r>
              <a:rPr lang="en-US" altLang="ja-JP" sz="4800" b="1">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Data-led Infrastructure Expansion</a:t>
            </a:r>
            <a:endParaRPr lang="ja-JP" altLang="en-US" sz="4800" b="1">
              <a:solidFill>
                <a:srgbClr val="009739"/>
              </a:solidFill>
              <a:latin typeface="Helvetica Neue" panose="02000503000000020004" pitchFamily="2" charset="0"/>
              <a:cs typeface="Helvetica Neue" panose="02000503000000020004" pitchFamily="2" charset="0"/>
            </a:endParaRPr>
          </a:p>
        </p:txBody>
      </p:sp>
      <p:cxnSp>
        <p:nvCxnSpPr>
          <p:cNvPr id="10" name="直線コネクタ 9">
            <a:extLst>
              <a:ext uri="{FF2B5EF4-FFF2-40B4-BE49-F238E27FC236}">
                <a16:creationId xmlns:a16="http://schemas.microsoft.com/office/drawing/2014/main" id="{CD870163-EA8E-B357-7514-F28C0447301E}"/>
              </a:ext>
            </a:extLst>
          </p:cNvPr>
          <p:cNvCxnSpPr>
            <a:cxnSpLocks/>
          </p:cNvCxnSpPr>
          <p:nvPr/>
        </p:nvCxnSpPr>
        <p:spPr>
          <a:xfrm>
            <a:off x="0" y="3871883"/>
            <a:ext cx="12192000" cy="0"/>
          </a:xfrm>
          <a:prstGeom prst="line">
            <a:avLst/>
          </a:prstGeom>
          <a:ln w="38100">
            <a:solidFill>
              <a:srgbClr val="01216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421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How we measure it</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6" name="タイトル 1">
            <a:extLst>
              <a:ext uri="{FF2B5EF4-FFF2-40B4-BE49-F238E27FC236}">
                <a16:creationId xmlns:a16="http://schemas.microsoft.com/office/drawing/2014/main" id="{45C82B1C-99F4-B0C0-4824-1437A65414EA}"/>
              </a:ext>
            </a:extLst>
          </p:cNvPr>
          <p:cNvSpPr txBox="1">
            <a:spLocks/>
          </p:cNvSpPr>
          <p:nvPr/>
        </p:nvSpPr>
        <p:spPr>
          <a:xfrm>
            <a:off x="180000" y="826331"/>
            <a:ext cx="11931790" cy="107721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dirty="0">
                <a:solidFill>
                  <a:srgbClr val="012169"/>
                </a:solidFill>
                <a:latin typeface="Helvetica Neue" panose="02000503000000020004" pitchFamily="2" charset="0"/>
                <a:cs typeface="Helvetica Neue" panose="02000503000000020004" pitchFamily="2" charset="0"/>
              </a:rPr>
              <a:t>We develop the Municipal Public Health Index, a simple measure which synthesizes these three indicators.</a:t>
            </a:r>
            <a:endParaRPr lang="ja-JP" altLang="en-US" sz="3200">
              <a:solidFill>
                <a:srgbClr val="012169"/>
              </a:solidFill>
              <a:latin typeface="Helvetica Neue" panose="02000503000000020004" pitchFamily="2" charset="0"/>
              <a:cs typeface="Helvetica Neue" panose="02000503000000020004" pitchFamily="2" charset="0"/>
            </a:endParaRPr>
          </a:p>
        </p:txBody>
      </p:sp>
      <p:grpSp>
        <p:nvGrpSpPr>
          <p:cNvPr id="4" name="グループ化 3">
            <a:extLst>
              <a:ext uri="{FF2B5EF4-FFF2-40B4-BE49-F238E27FC236}">
                <a16:creationId xmlns:a16="http://schemas.microsoft.com/office/drawing/2014/main" id="{32D60B1F-8961-EFAB-75EE-E682125B2158}"/>
              </a:ext>
            </a:extLst>
          </p:cNvPr>
          <p:cNvGrpSpPr/>
          <p:nvPr/>
        </p:nvGrpSpPr>
        <p:grpSpPr>
          <a:xfrm>
            <a:off x="667942" y="2147946"/>
            <a:ext cx="10856117" cy="4320038"/>
            <a:chOff x="407325" y="2147946"/>
            <a:chExt cx="10856117" cy="4320038"/>
          </a:xfrm>
        </p:grpSpPr>
        <p:sp>
          <p:nvSpPr>
            <p:cNvPr id="9" name="角丸四角形 8">
              <a:extLst>
                <a:ext uri="{FF2B5EF4-FFF2-40B4-BE49-F238E27FC236}">
                  <a16:creationId xmlns:a16="http://schemas.microsoft.com/office/drawing/2014/main" id="{A6DB3562-1305-0439-2DDC-DA608BA49135}"/>
                </a:ext>
              </a:extLst>
            </p:cNvPr>
            <p:cNvSpPr/>
            <p:nvPr/>
          </p:nvSpPr>
          <p:spPr>
            <a:xfrm>
              <a:off x="8563442" y="3305729"/>
              <a:ext cx="2700000" cy="1532334"/>
            </a:xfrm>
            <a:prstGeom prst="roundRect">
              <a:avLst/>
            </a:prstGeom>
            <a:solidFill>
              <a:srgbClr val="C00000">
                <a:alpha val="50196"/>
              </a:srgb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Municipal</a:t>
              </a:r>
            </a:p>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Public Health</a:t>
              </a:r>
            </a:p>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Index</a:t>
              </a:r>
            </a:p>
          </p:txBody>
        </p:sp>
        <p:cxnSp>
          <p:nvCxnSpPr>
            <p:cNvPr id="10" name="直線コネクタ 9">
              <a:extLst>
                <a:ext uri="{FF2B5EF4-FFF2-40B4-BE49-F238E27FC236}">
                  <a16:creationId xmlns:a16="http://schemas.microsoft.com/office/drawing/2014/main" id="{0165D900-CF45-28C7-B6E4-71E682ED58DA}"/>
                </a:ext>
              </a:extLst>
            </p:cNvPr>
            <p:cNvCxnSpPr>
              <a:cxnSpLocks/>
            </p:cNvCxnSpPr>
            <p:nvPr/>
          </p:nvCxnSpPr>
          <p:spPr>
            <a:xfrm>
              <a:off x="7121517" y="4156804"/>
              <a:ext cx="1447856" cy="0"/>
            </a:xfrm>
            <a:prstGeom prst="line">
              <a:avLst/>
            </a:prstGeom>
            <a:ln w="762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AE71F7F5-3A61-A57C-3C44-24A5FC3B0BF0}"/>
                </a:ext>
              </a:extLst>
            </p:cNvPr>
            <p:cNvCxnSpPr>
              <a:cxnSpLocks/>
            </p:cNvCxnSpPr>
            <p:nvPr/>
          </p:nvCxnSpPr>
          <p:spPr>
            <a:xfrm>
              <a:off x="7121517" y="2572690"/>
              <a:ext cx="25603" cy="3460987"/>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14" name="グループ化 13">
              <a:extLst>
                <a:ext uri="{FF2B5EF4-FFF2-40B4-BE49-F238E27FC236}">
                  <a16:creationId xmlns:a16="http://schemas.microsoft.com/office/drawing/2014/main" id="{58276AD2-8D1D-3163-2995-63201A83AB00}"/>
                </a:ext>
              </a:extLst>
            </p:cNvPr>
            <p:cNvGrpSpPr/>
            <p:nvPr/>
          </p:nvGrpSpPr>
          <p:grpSpPr>
            <a:xfrm>
              <a:off x="407325" y="2147946"/>
              <a:ext cx="5511722" cy="4320038"/>
              <a:chOff x="180000" y="2358642"/>
              <a:chExt cx="5511722" cy="4320038"/>
            </a:xfrm>
          </p:grpSpPr>
          <p:sp>
            <p:nvSpPr>
              <p:cNvPr id="26" name="角丸四角形 25">
                <a:extLst>
                  <a:ext uri="{FF2B5EF4-FFF2-40B4-BE49-F238E27FC236}">
                    <a16:creationId xmlns:a16="http://schemas.microsoft.com/office/drawing/2014/main" id="{4BE45C4B-2214-3242-1237-8E28033754D5}"/>
                  </a:ext>
                </a:extLst>
              </p:cNvPr>
              <p:cNvSpPr/>
              <p:nvPr/>
            </p:nvSpPr>
            <p:spPr>
              <a:xfrm>
                <a:off x="180000" y="2358642"/>
                <a:ext cx="5505901" cy="1533804"/>
              </a:xfrm>
              <a:prstGeom prst="roundRect">
                <a:avLst>
                  <a:gd name="adj" fmla="val 9886"/>
                </a:avLst>
              </a:prstGeom>
              <a:solidFill>
                <a:schemeClr val="accent5"/>
              </a:solidFill>
              <a:ln w="381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角丸四角形 26">
                <a:extLst>
                  <a:ext uri="{FF2B5EF4-FFF2-40B4-BE49-F238E27FC236}">
                    <a16:creationId xmlns:a16="http://schemas.microsoft.com/office/drawing/2014/main" id="{A5555776-254A-B9EC-897C-20249B15A0AE}"/>
                  </a:ext>
                </a:extLst>
              </p:cNvPr>
              <p:cNvSpPr/>
              <p:nvPr/>
            </p:nvSpPr>
            <p:spPr>
              <a:xfrm>
                <a:off x="1968956" y="2541714"/>
                <a:ext cx="3477490" cy="540000"/>
              </a:xfrm>
              <a:prstGeom prst="roundRect">
                <a:avLst/>
              </a:prstGeom>
              <a:solidFill>
                <a:schemeClr val="accent5">
                  <a:lumMod val="40000"/>
                  <a:lumOff val="60000"/>
                </a:schemeClr>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deaths</a:t>
                </a:r>
              </a:p>
            </p:txBody>
          </p:sp>
          <p:sp>
            <p:nvSpPr>
              <p:cNvPr id="28" name="角丸四角形 27">
                <a:extLst>
                  <a:ext uri="{FF2B5EF4-FFF2-40B4-BE49-F238E27FC236}">
                    <a16:creationId xmlns:a16="http://schemas.microsoft.com/office/drawing/2014/main" id="{F7DE801C-34E9-E768-ED14-13F51BDAF38C}"/>
                  </a:ext>
                </a:extLst>
              </p:cNvPr>
              <p:cNvSpPr/>
              <p:nvPr/>
            </p:nvSpPr>
            <p:spPr>
              <a:xfrm>
                <a:off x="1968956" y="3192226"/>
                <a:ext cx="3477490" cy="540000"/>
              </a:xfrm>
              <a:prstGeom prst="roundRect">
                <a:avLst/>
              </a:prstGeom>
              <a:solidFill>
                <a:schemeClr val="accent5">
                  <a:lumMod val="40000"/>
                  <a:lumOff val="60000"/>
                </a:schemeClr>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hospitalization</a:t>
                </a:r>
              </a:p>
            </p:txBody>
          </p:sp>
          <p:sp>
            <p:nvSpPr>
              <p:cNvPr id="29" name="タイトル 1">
                <a:extLst>
                  <a:ext uri="{FF2B5EF4-FFF2-40B4-BE49-F238E27FC236}">
                    <a16:creationId xmlns:a16="http://schemas.microsoft.com/office/drawing/2014/main" id="{91D9A828-D3CF-905B-C85F-70DEDC76DED9}"/>
                  </a:ext>
                </a:extLst>
              </p:cNvPr>
              <p:cNvSpPr txBox="1">
                <a:spLocks/>
              </p:cNvSpPr>
              <p:nvPr/>
            </p:nvSpPr>
            <p:spPr>
              <a:xfrm>
                <a:off x="180000" y="2498931"/>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Current</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0" name="角丸四角形 29">
                <a:extLst>
                  <a:ext uri="{FF2B5EF4-FFF2-40B4-BE49-F238E27FC236}">
                    <a16:creationId xmlns:a16="http://schemas.microsoft.com/office/drawing/2014/main" id="{13155C81-20D6-2E8A-A373-847E86B7DAAA}"/>
                  </a:ext>
                </a:extLst>
              </p:cNvPr>
              <p:cNvSpPr/>
              <p:nvPr/>
            </p:nvSpPr>
            <p:spPr>
              <a:xfrm>
                <a:off x="180000" y="4037848"/>
                <a:ext cx="5505901" cy="1533804"/>
              </a:xfrm>
              <a:prstGeom prst="roundRect">
                <a:avLst>
                  <a:gd name="adj" fmla="val 9886"/>
                </a:avLst>
              </a:prstGeom>
              <a:solidFill>
                <a:schemeClr val="accent6"/>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タイトル 1">
                <a:extLst>
                  <a:ext uri="{FF2B5EF4-FFF2-40B4-BE49-F238E27FC236}">
                    <a16:creationId xmlns:a16="http://schemas.microsoft.com/office/drawing/2014/main" id="{5F50BAE9-C472-645E-DE1D-F6E84F0D94A9}"/>
                  </a:ext>
                </a:extLst>
              </p:cNvPr>
              <p:cNvSpPr txBox="1">
                <a:spLocks/>
              </p:cNvSpPr>
              <p:nvPr/>
            </p:nvSpPr>
            <p:spPr>
              <a:xfrm>
                <a:off x="180000" y="4178137"/>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Future</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2" name="角丸四角形 31">
                <a:extLst>
                  <a:ext uri="{FF2B5EF4-FFF2-40B4-BE49-F238E27FC236}">
                    <a16:creationId xmlns:a16="http://schemas.microsoft.com/office/drawing/2014/main" id="{AB1345DC-88E8-BAB7-C387-7837E78AEBA2}"/>
                  </a:ext>
                </a:extLst>
              </p:cNvPr>
              <p:cNvSpPr/>
              <p:nvPr/>
            </p:nvSpPr>
            <p:spPr>
              <a:xfrm>
                <a:off x="1968956" y="4276946"/>
                <a:ext cx="3477490" cy="1055608"/>
              </a:xfrm>
              <a:prstGeom prst="roundRect">
                <a:avLst/>
              </a:prstGeom>
              <a:solidFill>
                <a:schemeClr val="accent6">
                  <a:lumMod val="40000"/>
                  <a:lumOff val="6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Survey-based subjective health</a:t>
                </a:r>
              </a:p>
            </p:txBody>
          </p:sp>
          <p:sp>
            <p:nvSpPr>
              <p:cNvPr id="33" name="角丸四角形 32">
                <a:extLst>
                  <a:ext uri="{FF2B5EF4-FFF2-40B4-BE49-F238E27FC236}">
                    <a16:creationId xmlns:a16="http://schemas.microsoft.com/office/drawing/2014/main" id="{3EB0FDC9-7CF5-824C-7B81-B99B7E82D6AF}"/>
                  </a:ext>
                </a:extLst>
              </p:cNvPr>
              <p:cNvSpPr/>
              <p:nvPr/>
            </p:nvSpPr>
            <p:spPr>
              <a:xfrm>
                <a:off x="185821" y="5810750"/>
                <a:ext cx="5505901" cy="867246"/>
              </a:xfrm>
              <a:prstGeom prst="roundRect">
                <a:avLst>
                  <a:gd name="adj" fmla="val 9886"/>
                </a:avLst>
              </a:prstGeom>
              <a:solidFill>
                <a:schemeClr val="accent2"/>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タイトル 1">
                <a:extLst>
                  <a:ext uri="{FF2B5EF4-FFF2-40B4-BE49-F238E27FC236}">
                    <a16:creationId xmlns:a16="http://schemas.microsoft.com/office/drawing/2014/main" id="{F7E7A846-FD95-EBBB-02C5-ECFEC4238345}"/>
                  </a:ext>
                </a:extLst>
              </p:cNvPr>
              <p:cNvSpPr txBox="1">
                <a:spLocks/>
              </p:cNvSpPr>
              <p:nvPr/>
            </p:nvSpPr>
            <p:spPr>
              <a:xfrm>
                <a:off x="185821" y="5810750"/>
                <a:ext cx="1788956" cy="867930"/>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Fiscal capacity</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5" name="角丸四角形 34">
                <a:extLst>
                  <a:ext uri="{FF2B5EF4-FFF2-40B4-BE49-F238E27FC236}">
                    <a16:creationId xmlns:a16="http://schemas.microsoft.com/office/drawing/2014/main" id="{6E647AFB-C9DC-C739-BAE5-A5FF880503C4}"/>
                  </a:ext>
                </a:extLst>
              </p:cNvPr>
              <p:cNvSpPr/>
              <p:nvPr/>
            </p:nvSpPr>
            <p:spPr>
              <a:xfrm>
                <a:off x="1968956" y="5974373"/>
                <a:ext cx="3477490" cy="540000"/>
              </a:xfrm>
              <a:prstGeom prst="roundRect">
                <a:avLst/>
              </a:prstGeom>
              <a:solidFill>
                <a:schemeClr val="accent2">
                  <a:lumMod val="40000"/>
                  <a:lumOff val="60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Average income</a:t>
                </a:r>
              </a:p>
            </p:txBody>
          </p:sp>
        </p:grpSp>
        <p:cxnSp>
          <p:nvCxnSpPr>
            <p:cNvPr id="15" name="直線コネクタ 14">
              <a:extLst>
                <a:ext uri="{FF2B5EF4-FFF2-40B4-BE49-F238E27FC236}">
                  <a16:creationId xmlns:a16="http://schemas.microsoft.com/office/drawing/2014/main" id="{8B779732-9B54-5070-78DB-DE40CB4B37AC}"/>
                </a:ext>
              </a:extLst>
            </p:cNvPr>
            <p:cNvCxnSpPr>
              <a:cxnSpLocks/>
            </p:cNvCxnSpPr>
            <p:nvPr/>
          </p:nvCxnSpPr>
          <p:spPr>
            <a:xfrm>
              <a:off x="5673771" y="2601018"/>
              <a:ext cx="1447747"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805065D5-D1A8-1643-658A-07E148C08606}"/>
                </a:ext>
              </a:extLst>
            </p:cNvPr>
            <p:cNvCxnSpPr>
              <a:cxnSpLocks/>
            </p:cNvCxnSpPr>
            <p:nvPr/>
          </p:nvCxnSpPr>
          <p:spPr>
            <a:xfrm>
              <a:off x="5699373" y="3258898"/>
              <a:ext cx="1447747"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02E994C0-AEB9-BD7C-04BB-2BCAE6938F9B}"/>
                </a:ext>
              </a:extLst>
            </p:cNvPr>
            <p:cNvCxnSpPr>
              <a:cxnSpLocks/>
            </p:cNvCxnSpPr>
            <p:nvPr/>
          </p:nvCxnSpPr>
          <p:spPr>
            <a:xfrm>
              <a:off x="5673770" y="4594054"/>
              <a:ext cx="1447747"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EF16F1A0-CE46-DC1C-550A-AE10BE5D82FD}"/>
                </a:ext>
              </a:extLst>
            </p:cNvPr>
            <p:cNvCxnSpPr>
              <a:cxnSpLocks/>
            </p:cNvCxnSpPr>
            <p:nvPr/>
          </p:nvCxnSpPr>
          <p:spPr>
            <a:xfrm>
              <a:off x="5699373" y="6033677"/>
              <a:ext cx="1447747"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14757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Challenge</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6" name="タイトル 1">
            <a:extLst>
              <a:ext uri="{FF2B5EF4-FFF2-40B4-BE49-F238E27FC236}">
                <a16:creationId xmlns:a16="http://schemas.microsoft.com/office/drawing/2014/main" id="{45C82B1C-99F4-B0C0-4824-1437A65414EA}"/>
              </a:ext>
            </a:extLst>
          </p:cNvPr>
          <p:cNvSpPr txBox="1">
            <a:spLocks/>
          </p:cNvSpPr>
          <p:nvPr/>
        </p:nvSpPr>
        <p:spPr>
          <a:xfrm>
            <a:off x="180000" y="826331"/>
            <a:ext cx="11931790" cy="107721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dirty="0">
                <a:solidFill>
                  <a:srgbClr val="012169"/>
                </a:solidFill>
                <a:latin typeface="Helvetica Neue" panose="02000503000000020004" pitchFamily="2" charset="0"/>
                <a:cs typeface="Helvetica Neue" panose="02000503000000020004" pitchFamily="2" charset="0"/>
              </a:rPr>
              <a:t>One of the challenges is that the data on the subjective health conditions is only available at the state level.</a:t>
            </a:r>
            <a:endParaRPr lang="ja-JP" altLang="en-US" sz="3200">
              <a:solidFill>
                <a:srgbClr val="012169"/>
              </a:solidFill>
              <a:latin typeface="Helvetica Neue" panose="02000503000000020004" pitchFamily="2" charset="0"/>
              <a:cs typeface="Helvetica Neue" panose="02000503000000020004" pitchFamily="2" charset="0"/>
            </a:endParaRPr>
          </a:p>
        </p:txBody>
      </p:sp>
      <p:grpSp>
        <p:nvGrpSpPr>
          <p:cNvPr id="4" name="グループ化 3">
            <a:extLst>
              <a:ext uri="{FF2B5EF4-FFF2-40B4-BE49-F238E27FC236}">
                <a16:creationId xmlns:a16="http://schemas.microsoft.com/office/drawing/2014/main" id="{32D60B1F-8961-EFAB-75EE-E682125B2158}"/>
              </a:ext>
            </a:extLst>
          </p:cNvPr>
          <p:cNvGrpSpPr/>
          <p:nvPr/>
        </p:nvGrpSpPr>
        <p:grpSpPr>
          <a:xfrm>
            <a:off x="667942" y="2147946"/>
            <a:ext cx="10856117" cy="4320038"/>
            <a:chOff x="407325" y="2147946"/>
            <a:chExt cx="10856117" cy="4320038"/>
          </a:xfrm>
        </p:grpSpPr>
        <p:sp>
          <p:nvSpPr>
            <p:cNvPr id="9" name="角丸四角形 8">
              <a:extLst>
                <a:ext uri="{FF2B5EF4-FFF2-40B4-BE49-F238E27FC236}">
                  <a16:creationId xmlns:a16="http://schemas.microsoft.com/office/drawing/2014/main" id="{A6DB3562-1305-0439-2DDC-DA608BA49135}"/>
                </a:ext>
              </a:extLst>
            </p:cNvPr>
            <p:cNvSpPr/>
            <p:nvPr/>
          </p:nvSpPr>
          <p:spPr>
            <a:xfrm>
              <a:off x="8563442" y="3305729"/>
              <a:ext cx="2700000" cy="1532334"/>
            </a:xfrm>
            <a:prstGeom prst="roundRect">
              <a:avLst/>
            </a:prstGeom>
            <a:solidFill>
              <a:schemeClr val="bg1">
                <a:lumMod val="85000"/>
                <a:alpha val="50196"/>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ja-JP" sz="28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Municipal</a:t>
              </a:r>
            </a:p>
            <a:p>
              <a:pPr algn="ctr"/>
              <a:r>
                <a:rPr lang="en-US" altLang="ja-JP" sz="28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Public Health</a:t>
              </a:r>
            </a:p>
            <a:p>
              <a:pPr algn="ctr"/>
              <a:r>
                <a:rPr lang="en-US" altLang="ja-JP" sz="28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Index</a:t>
              </a:r>
            </a:p>
          </p:txBody>
        </p:sp>
        <p:cxnSp>
          <p:nvCxnSpPr>
            <p:cNvPr id="10" name="直線コネクタ 9">
              <a:extLst>
                <a:ext uri="{FF2B5EF4-FFF2-40B4-BE49-F238E27FC236}">
                  <a16:creationId xmlns:a16="http://schemas.microsoft.com/office/drawing/2014/main" id="{0165D900-CF45-28C7-B6E4-71E682ED58DA}"/>
                </a:ext>
              </a:extLst>
            </p:cNvPr>
            <p:cNvCxnSpPr>
              <a:cxnSpLocks/>
            </p:cNvCxnSpPr>
            <p:nvPr/>
          </p:nvCxnSpPr>
          <p:spPr>
            <a:xfrm>
              <a:off x="7121517" y="4156804"/>
              <a:ext cx="1447856" cy="0"/>
            </a:xfrm>
            <a:prstGeom prst="line">
              <a:avLst/>
            </a:prstGeom>
            <a:ln w="76200">
              <a:solidFill>
                <a:schemeClr val="bg1">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AE71F7F5-3A61-A57C-3C44-24A5FC3B0BF0}"/>
                </a:ext>
              </a:extLst>
            </p:cNvPr>
            <p:cNvCxnSpPr>
              <a:cxnSpLocks/>
            </p:cNvCxnSpPr>
            <p:nvPr/>
          </p:nvCxnSpPr>
          <p:spPr>
            <a:xfrm>
              <a:off x="7121517" y="2572690"/>
              <a:ext cx="25603" cy="3460987"/>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4" name="グループ化 13">
              <a:extLst>
                <a:ext uri="{FF2B5EF4-FFF2-40B4-BE49-F238E27FC236}">
                  <a16:creationId xmlns:a16="http://schemas.microsoft.com/office/drawing/2014/main" id="{58276AD2-8D1D-3163-2995-63201A83AB00}"/>
                </a:ext>
              </a:extLst>
            </p:cNvPr>
            <p:cNvGrpSpPr/>
            <p:nvPr/>
          </p:nvGrpSpPr>
          <p:grpSpPr>
            <a:xfrm>
              <a:off x="407325" y="2147946"/>
              <a:ext cx="5511722" cy="4320038"/>
              <a:chOff x="180000" y="2358642"/>
              <a:chExt cx="5511722" cy="4320038"/>
            </a:xfrm>
          </p:grpSpPr>
          <p:sp>
            <p:nvSpPr>
              <p:cNvPr id="26" name="角丸四角形 25">
                <a:extLst>
                  <a:ext uri="{FF2B5EF4-FFF2-40B4-BE49-F238E27FC236}">
                    <a16:creationId xmlns:a16="http://schemas.microsoft.com/office/drawing/2014/main" id="{4BE45C4B-2214-3242-1237-8E28033754D5}"/>
                  </a:ext>
                </a:extLst>
              </p:cNvPr>
              <p:cNvSpPr/>
              <p:nvPr/>
            </p:nvSpPr>
            <p:spPr>
              <a:xfrm>
                <a:off x="180000" y="2358642"/>
                <a:ext cx="5505901" cy="1533804"/>
              </a:xfrm>
              <a:prstGeom prst="roundRect">
                <a:avLst>
                  <a:gd name="adj" fmla="val 9886"/>
                </a:avLst>
              </a:prstGeom>
              <a:solidFill>
                <a:schemeClr val="bg1">
                  <a:lumMod val="75000"/>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角丸四角形 26">
                <a:extLst>
                  <a:ext uri="{FF2B5EF4-FFF2-40B4-BE49-F238E27FC236}">
                    <a16:creationId xmlns:a16="http://schemas.microsoft.com/office/drawing/2014/main" id="{A5555776-254A-B9EC-897C-20249B15A0AE}"/>
                  </a:ext>
                </a:extLst>
              </p:cNvPr>
              <p:cNvSpPr/>
              <p:nvPr/>
            </p:nvSpPr>
            <p:spPr>
              <a:xfrm>
                <a:off x="1968956" y="2541714"/>
                <a:ext cx="3477490" cy="540000"/>
              </a:xfrm>
              <a:prstGeom prst="roundRect">
                <a:avLst/>
              </a:prstGeom>
              <a:solidFill>
                <a:schemeClr val="bg1">
                  <a:lumMod val="85000"/>
                </a:schemeClr>
              </a:soli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 of deaths</a:t>
                </a:r>
              </a:p>
            </p:txBody>
          </p:sp>
          <p:sp>
            <p:nvSpPr>
              <p:cNvPr id="28" name="角丸四角形 27">
                <a:extLst>
                  <a:ext uri="{FF2B5EF4-FFF2-40B4-BE49-F238E27FC236}">
                    <a16:creationId xmlns:a16="http://schemas.microsoft.com/office/drawing/2014/main" id="{F7DE801C-34E9-E768-ED14-13F51BDAF38C}"/>
                  </a:ext>
                </a:extLst>
              </p:cNvPr>
              <p:cNvSpPr/>
              <p:nvPr/>
            </p:nvSpPr>
            <p:spPr>
              <a:xfrm>
                <a:off x="1968956" y="3192226"/>
                <a:ext cx="3477490" cy="540000"/>
              </a:xfrm>
              <a:prstGeom prst="roundRect">
                <a:avLst/>
              </a:prstGeom>
              <a:solidFill>
                <a:schemeClr val="bg1">
                  <a:lumMod val="85000"/>
                </a:schemeClr>
              </a:soli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 of hospitalization</a:t>
                </a:r>
              </a:p>
            </p:txBody>
          </p:sp>
          <p:sp>
            <p:nvSpPr>
              <p:cNvPr id="29" name="タイトル 1">
                <a:extLst>
                  <a:ext uri="{FF2B5EF4-FFF2-40B4-BE49-F238E27FC236}">
                    <a16:creationId xmlns:a16="http://schemas.microsoft.com/office/drawing/2014/main" id="{91D9A828-D3CF-905B-C85F-70DEDC76DED9}"/>
                  </a:ext>
                </a:extLst>
              </p:cNvPr>
              <p:cNvSpPr txBox="1">
                <a:spLocks/>
              </p:cNvSpPr>
              <p:nvPr/>
            </p:nvSpPr>
            <p:spPr>
              <a:xfrm>
                <a:off x="180000" y="2498931"/>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Current</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0" name="角丸四角形 29">
                <a:extLst>
                  <a:ext uri="{FF2B5EF4-FFF2-40B4-BE49-F238E27FC236}">
                    <a16:creationId xmlns:a16="http://schemas.microsoft.com/office/drawing/2014/main" id="{13155C81-20D6-2E8A-A373-847E86B7DAAA}"/>
                  </a:ext>
                </a:extLst>
              </p:cNvPr>
              <p:cNvSpPr/>
              <p:nvPr/>
            </p:nvSpPr>
            <p:spPr>
              <a:xfrm>
                <a:off x="180000" y="4037848"/>
                <a:ext cx="5505901" cy="1533804"/>
              </a:xfrm>
              <a:prstGeom prst="roundRect">
                <a:avLst>
                  <a:gd name="adj" fmla="val 9886"/>
                </a:avLst>
              </a:prstGeom>
              <a:solidFill>
                <a:schemeClr val="accent6"/>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タイトル 1">
                <a:extLst>
                  <a:ext uri="{FF2B5EF4-FFF2-40B4-BE49-F238E27FC236}">
                    <a16:creationId xmlns:a16="http://schemas.microsoft.com/office/drawing/2014/main" id="{5F50BAE9-C472-645E-DE1D-F6E84F0D94A9}"/>
                  </a:ext>
                </a:extLst>
              </p:cNvPr>
              <p:cNvSpPr txBox="1">
                <a:spLocks/>
              </p:cNvSpPr>
              <p:nvPr/>
            </p:nvSpPr>
            <p:spPr>
              <a:xfrm>
                <a:off x="180000" y="4178137"/>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Future</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2" name="角丸四角形 31">
                <a:extLst>
                  <a:ext uri="{FF2B5EF4-FFF2-40B4-BE49-F238E27FC236}">
                    <a16:creationId xmlns:a16="http://schemas.microsoft.com/office/drawing/2014/main" id="{AB1345DC-88E8-BAB7-C387-7837E78AEBA2}"/>
                  </a:ext>
                </a:extLst>
              </p:cNvPr>
              <p:cNvSpPr/>
              <p:nvPr/>
            </p:nvSpPr>
            <p:spPr>
              <a:xfrm>
                <a:off x="1968956" y="4276946"/>
                <a:ext cx="3477490" cy="1055608"/>
              </a:xfrm>
              <a:prstGeom prst="roundRect">
                <a:avLst/>
              </a:prstGeom>
              <a:solidFill>
                <a:schemeClr val="accent6">
                  <a:lumMod val="40000"/>
                  <a:lumOff val="6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Survey-based subjective health</a:t>
                </a:r>
              </a:p>
            </p:txBody>
          </p:sp>
          <p:sp>
            <p:nvSpPr>
              <p:cNvPr id="33" name="角丸四角形 32">
                <a:extLst>
                  <a:ext uri="{FF2B5EF4-FFF2-40B4-BE49-F238E27FC236}">
                    <a16:creationId xmlns:a16="http://schemas.microsoft.com/office/drawing/2014/main" id="{3EB0FDC9-7CF5-824C-7B81-B99B7E82D6AF}"/>
                  </a:ext>
                </a:extLst>
              </p:cNvPr>
              <p:cNvSpPr/>
              <p:nvPr/>
            </p:nvSpPr>
            <p:spPr>
              <a:xfrm>
                <a:off x="185821" y="5810750"/>
                <a:ext cx="5505901" cy="867246"/>
              </a:xfrm>
              <a:prstGeom prst="roundRect">
                <a:avLst>
                  <a:gd name="adj" fmla="val 9886"/>
                </a:avLst>
              </a:prstGeom>
              <a:solidFill>
                <a:schemeClr val="bg1">
                  <a:lumMod val="75000"/>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タイトル 1">
                <a:extLst>
                  <a:ext uri="{FF2B5EF4-FFF2-40B4-BE49-F238E27FC236}">
                    <a16:creationId xmlns:a16="http://schemas.microsoft.com/office/drawing/2014/main" id="{F7E7A846-FD95-EBBB-02C5-ECFEC4238345}"/>
                  </a:ext>
                </a:extLst>
              </p:cNvPr>
              <p:cNvSpPr txBox="1">
                <a:spLocks/>
              </p:cNvSpPr>
              <p:nvPr/>
            </p:nvSpPr>
            <p:spPr>
              <a:xfrm>
                <a:off x="185821" y="5810750"/>
                <a:ext cx="1788956" cy="867930"/>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Fiscal capacity</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5" name="角丸四角形 34">
                <a:extLst>
                  <a:ext uri="{FF2B5EF4-FFF2-40B4-BE49-F238E27FC236}">
                    <a16:creationId xmlns:a16="http://schemas.microsoft.com/office/drawing/2014/main" id="{6E647AFB-C9DC-C739-BAE5-A5FF880503C4}"/>
                  </a:ext>
                </a:extLst>
              </p:cNvPr>
              <p:cNvSpPr/>
              <p:nvPr/>
            </p:nvSpPr>
            <p:spPr>
              <a:xfrm>
                <a:off x="1968956" y="5974373"/>
                <a:ext cx="3477490" cy="540000"/>
              </a:xfrm>
              <a:prstGeom prst="roundRect">
                <a:avLst/>
              </a:prstGeom>
              <a:solidFill>
                <a:schemeClr val="bg1">
                  <a:lumMod val="85000"/>
                </a:schemeClr>
              </a:soli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Average income</a:t>
                </a:r>
              </a:p>
            </p:txBody>
          </p:sp>
        </p:grpSp>
        <p:cxnSp>
          <p:nvCxnSpPr>
            <p:cNvPr id="15" name="直線コネクタ 14">
              <a:extLst>
                <a:ext uri="{FF2B5EF4-FFF2-40B4-BE49-F238E27FC236}">
                  <a16:creationId xmlns:a16="http://schemas.microsoft.com/office/drawing/2014/main" id="{8B779732-9B54-5070-78DB-DE40CB4B37AC}"/>
                </a:ext>
              </a:extLst>
            </p:cNvPr>
            <p:cNvCxnSpPr>
              <a:cxnSpLocks/>
            </p:cNvCxnSpPr>
            <p:nvPr/>
          </p:nvCxnSpPr>
          <p:spPr>
            <a:xfrm>
              <a:off x="5673771" y="2601018"/>
              <a:ext cx="1447747" cy="0"/>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805065D5-D1A8-1643-658A-07E148C08606}"/>
                </a:ext>
              </a:extLst>
            </p:cNvPr>
            <p:cNvCxnSpPr>
              <a:cxnSpLocks/>
            </p:cNvCxnSpPr>
            <p:nvPr/>
          </p:nvCxnSpPr>
          <p:spPr>
            <a:xfrm>
              <a:off x="5699373" y="3258898"/>
              <a:ext cx="1447747" cy="0"/>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02E994C0-AEB9-BD7C-04BB-2BCAE6938F9B}"/>
                </a:ext>
              </a:extLst>
            </p:cNvPr>
            <p:cNvCxnSpPr>
              <a:cxnSpLocks/>
            </p:cNvCxnSpPr>
            <p:nvPr/>
          </p:nvCxnSpPr>
          <p:spPr>
            <a:xfrm>
              <a:off x="5673770" y="4594054"/>
              <a:ext cx="1447747" cy="0"/>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EF16F1A0-CE46-DC1C-550A-AE10BE5D82FD}"/>
                </a:ext>
              </a:extLst>
            </p:cNvPr>
            <p:cNvCxnSpPr>
              <a:cxnSpLocks/>
            </p:cNvCxnSpPr>
            <p:nvPr/>
          </p:nvCxnSpPr>
          <p:spPr>
            <a:xfrm>
              <a:off x="5699373" y="6033677"/>
              <a:ext cx="1447747" cy="0"/>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 name="タイトル 1">
            <a:extLst>
              <a:ext uri="{FF2B5EF4-FFF2-40B4-BE49-F238E27FC236}">
                <a16:creationId xmlns:a16="http://schemas.microsoft.com/office/drawing/2014/main" id="{06BE6636-1E79-A665-CD67-842BBE731C5B}"/>
              </a:ext>
            </a:extLst>
          </p:cNvPr>
          <p:cNvSpPr txBox="1">
            <a:spLocks/>
          </p:cNvSpPr>
          <p:nvPr/>
        </p:nvSpPr>
        <p:spPr>
          <a:xfrm>
            <a:off x="7220754" y="5679312"/>
            <a:ext cx="4971246" cy="978729"/>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3200" b="1" dirty="0">
                <a:solidFill>
                  <a:schemeClr val="accent2"/>
                </a:solidFill>
                <a:latin typeface="Helvetica Neue" panose="02000503000000020004" pitchFamily="2" charset="0"/>
                <a:cs typeface="Helvetica Neue" panose="02000503000000020004" pitchFamily="2" charset="0"/>
              </a:rPr>
              <a:t>Unobservable at</a:t>
            </a:r>
          </a:p>
          <a:p>
            <a:pPr algn="ctr"/>
            <a:r>
              <a:rPr lang="en-US" altLang="ja-JP" sz="3200" b="1" dirty="0">
                <a:solidFill>
                  <a:schemeClr val="accent2"/>
                </a:solidFill>
                <a:latin typeface="Helvetica Neue" panose="02000503000000020004" pitchFamily="2" charset="0"/>
                <a:cs typeface="Helvetica Neue" panose="02000503000000020004" pitchFamily="2" charset="0"/>
              </a:rPr>
              <a:t>the municipality level!</a:t>
            </a:r>
            <a:endParaRPr lang="ja-JP" altLang="en-US" sz="3200" b="1">
              <a:solidFill>
                <a:schemeClr val="accent2"/>
              </a:solidFill>
              <a:latin typeface="Helvetica Neue" panose="02000503000000020004" pitchFamily="2" charset="0"/>
              <a:cs typeface="Helvetica Neue" panose="02000503000000020004" pitchFamily="2" charset="0"/>
            </a:endParaRPr>
          </a:p>
        </p:txBody>
      </p:sp>
      <p:cxnSp>
        <p:nvCxnSpPr>
          <p:cNvPr id="5" name="直線コネクタ 4">
            <a:extLst>
              <a:ext uri="{FF2B5EF4-FFF2-40B4-BE49-F238E27FC236}">
                <a16:creationId xmlns:a16="http://schemas.microsoft.com/office/drawing/2014/main" id="{D7FE66F0-F0DD-7064-2E93-785B23A96C22}"/>
              </a:ext>
            </a:extLst>
          </p:cNvPr>
          <p:cNvCxnSpPr>
            <a:cxnSpLocks/>
          </p:cNvCxnSpPr>
          <p:nvPr/>
        </p:nvCxnSpPr>
        <p:spPr>
          <a:xfrm flipH="1" flipV="1">
            <a:off x="5609605" y="4737080"/>
            <a:ext cx="2004853" cy="1296597"/>
          </a:xfrm>
          <a:prstGeom prst="line">
            <a:avLst/>
          </a:prstGeom>
          <a:ln w="76200">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8112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Subjective health at the state level</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pic>
        <p:nvPicPr>
          <p:cNvPr id="12" name="図 11">
            <a:extLst>
              <a:ext uri="{FF2B5EF4-FFF2-40B4-BE49-F238E27FC236}">
                <a16:creationId xmlns:a16="http://schemas.microsoft.com/office/drawing/2014/main" id="{FB58B0A7-2BC8-C853-FF3C-3D801D55370B}"/>
              </a:ext>
            </a:extLst>
          </p:cNvPr>
          <p:cNvPicPr>
            <a:picLocks noChangeAspect="1"/>
          </p:cNvPicPr>
          <p:nvPr/>
        </p:nvPicPr>
        <p:blipFill>
          <a:blip r:embed="rId2"/>
          <a:stretch>
            <a:fillRect/>
          </a:stretch>
        </p:blipFill>
        <p:spPr>
          <a:xfrm>
            <a:off x="231923" y="1755318"/>
            <a:ext cx="11728154" cy="5102682"/>
          </a:xfrm>
          <a:prstGeom prst="rect">
            <a:avLst/>
          </a:prstGeom>
        </p:spPr>
      </p:pic>
      <p:sp>
        <p:nvSpPr>
          <p:cNvPr id="13" name="タイトル 1">
            <a:extLst>
              <a:ext uri="{FF2B5EF4-FFF2-40B4-BE49-F238E27FC236}">
                <a16:creationId xmlns:a16="http://schemas.microsoft.com/office/drawing/2014/main" id="{1903C801-FC2C-4520-A2B8-1BAFCE013144}"/>
              </a:ext>
            </a:extLst>
          </p:cNvPr>
          <p:cNvSpPr txBox="1">
            <a:spLocks/>
          </p:cNvSpPr>
          <p:nvPr/>
        </p:nvSpPr>
        <p:spPr>
          <a:xfrm>
            <a:off x="0" y="6433268"/>
            <a:ext cx="12192000" cy="424732"/>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endParaRPr lang="en-US" altLang="ja-JP" sz="1200" dirty="0">
              <a:solidFill>
                <a:schemeClr val="bg1">
                  <a:lumMod val="65000"/>
                </a:schemeClr>
              </a:solidFill>
              <a:latin typeface="Helvetica Neue" panose="02000503000000020004" pitchFamily="2" charset="0"/>
              <a:cs typeface="Helvetica Neue" panose="02000503000000020004" pitchFamily="2" charset="0"/>
            </a:endParaRPr>
          </a:p>
          <a:p>
            <a:r>
              <a:rPr lang="en-US" altLang="ja-JP" sz="1200" dirty="0">
                <a:solidFill>
                  <a:schemeClr val="bg1">
                    <a:lumMod val="65000"/>
                  </a:schemeClr>
                </a:solidFill>
                <a:latin typeface="Helvetica Neue" panose="02000503000000020004" pitchFamily="2" charset="0"/>
                <a:cs typeface="Helvetica Neue" panose="02000503000000020004" pitchFamily="2" charset="0"/>
              </a:rPr>
              <a:t>Source: Instituto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Brasileiro</a:t>
            </a:r>
            <a:r>
              <a:rPr lang="en-US" altLang="ja-JP" sz="1200" dirty="0">
                <a:solidFill>
                  <a:schemeClr val="bg1">
                    <a:lumMod val="65000"/>
                  </a:schemeClr>
                </a:solidFill>
                <a:latin typeface="Helvetica Neue" panose="02000503000000020004" pitchFamily="2" charset="0"/>
                <a:cs typeface="Helvetica Neue" panose="02000503000000020004" pitchFamily="2" charset="0"/>
              </a:rPr>
              <a:t> de Geografia e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Estatística</a:t>
            </a:r>
            <a:r>
              <a:rPr lang="en-US" altLang="ja-JP" sz="1200" dirty="0">
                <a:solidFill>
                  <a:schemeClr val="bg1">
                    <a:lumMod val="65000"/>
                  </a:schemeClr>
                </a:solidFill>
                <a:latin typeface="Helvetica Neue" panose="02000503000000020004" pitchFamily="2" charset="0"/>
                <a:cs typeface="Helvetica Neue" panose="02000503000000020004" pitchFamily="2" charset="0"/>
              </a:rPr>
              <a:t>.</a:t>
            </a:r>
            <a:endParaRPr lang="ja-JP" altLang="en-US" sz="1200">
              <a:solidFill>
                <a:schemeClr val="bg1">
                  <a:lumMod val="65000"/>
                </a:schemeClr>
              </a:solidFill>
              <a:latin typeface="Helvetica Neue" panose="02000503000000020004" pitchFamily="2" charset="0"/>
              <a:cs typeface="Helvetica Neue" panose="02000503000000020004" pitchFamily="2" charset="0"/>
            </a:endParaRPr>
          </a:p>
        </p:txBody>
      </p:sp>
      <p:sp>
        <p:nvSpPr>
          <p:cNvPr id="3" name="タイトル 1">
            <a:extLst>
              <a:ext uri="{FF2B5EF4-FFF2-40B4-BE49-F238E27FC236}">
                <a16:creationId xmlns:a16="http://schemas.microsoft.com/office/drawing/2014/main" id="{CFCFD50A-6A87-1C90-0323-34E8C4005578}"/>
              </a:ext>
            </a:extLst>
          </p:cNvPr>
          <p:cNvSpPr txBox="1">
            <a:spLocks/>
          </p:cNvSpPr>
          <p:nvPr/>
        </p:nvSpPr>
        <p:spPr>
          <a:xfrm>
            <a:off x="180000" y="826331"/>
            <a:ext cx="11931790" cy="107721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dirty="0">
                <a:solidFill>
                  <a:srgbClr val="012169"/>
                </a:solidFill>
                <a:latin typeface="Helvetica Neue" panose="02000503000000020004" pitchFamily="2" charset="0"/>
                <a:cs typeface="Helvetica Neue" panose="02000503000000020004" pitchFamily="2" charset="0"/>
              </a:rPr>
              <a:t>The National Health Survey asks respondents, among other things, to describe their state of health on a 5-point scale.</a:t>
            </a:r>
            <a:endParaRPr lang="ja-JP" altLang="en-US" sz="3200">
              <a:solidFill>
                <a:srgbClr val="012169"/>
              </a:solidFill>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1027328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Prediction approach</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3" name="タイトル 1">
            <a:extLst>
              <a:ext uri="{FF2B5EF4-FFF2-40B4-BE49-F238E27FC236}">
                <a16:creationId xmlns:a16="http://schemas.microsoft.com/office/drawing/2014/main" id="{CFCFD50A-6A87-1C90-0323-34E8C4005578}"/>
              </a:ext>
            </a:extLst>
          </p:cNvPr>
          <p:cNvSpPr txBox="1">
            <a:spLocks/>
          </p:cNvSpPr>
          <p:nvPr/>
        </p:nvSpPr>
        <p:spPr>
          <a:xfrm>
            <a:off x="180000" y="826331"/>
            <a:ext cx="11931790" cy="221599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457200" indent="-457200">
              <a:lnSpc>
                <a:spcPct val="100000"/>
              </a:lnSpc>
              <a:spcBef>
                <a:spcPts val="1200"/>
              </a:spcBef>
              <a:buFont typeface="Wingdings" pitchFamily="2" charset="2"/>
              <a:buChar char="n"/>
            </a:pPr>
            <a:r>
              <a:rPr lang="en-US" altLang="ja-JP" sz="3200" dirty="0">
                <a:solidFill>
                  <a:srgbClr val="012169"/>
                </a:solidFill>
                <a:latin typeface="Helvetica Neue" panose="02000503000000020004" pitchFamily="2" charset="0"/>
                <a:cs typeface="Helvetica Neue" panose="02000503000000020004" pitchFamily="2" charset="0"/>
              </a:rPr>
              <a:t>We </a:t>
            </a:r>
            <a:r>
              <a:rPr lang="en-US" altLang="ja-JP" sz="3200" b="1" dirty="0">
                <a:solidFill>
                  <a:srgbClr val="012169"/>
                </a:solidFill>
                <a:latin typeface="Helvetica Neue" panose="02000503000000020004" pitchFamily="2" charset="0"/>
                <a:cs typeface="Helvetica Neue" panose="02000503000000020004" pitchFamily="2" charset="0"/>
              </a:rPr>
              <a:t>assume</a:t>
            </a:r>
            <a:r>
              <a:rPr lang="en-US" altLang="ja-JP" sz="3200" dirty="0">
                <a:solidFill>
                  <a:srgbClr val="012169"/>
                </a:solidFill>
                <a:latin typeface="Helvetica Neue" panose="02000503000000020004" pitchFamily="2" charset="0"/>
                <a:cs typeface="Helvetica Neue" panose="02000503000000020004" pitchFamily="2" charset="0"/>
              </a:rPr>
              <a:t> that the degree of variation across states reflects the difference in various socioeconomic &amp; hygiene conditions.</a:t>
            </a:r>
          </a:p>
          <a:p>
            <a:pPr marL="457200" indent="-457200">
              <a:lnSpc>
                <a:spcPct val="100000"/>
              </a:lnSpc>
              <a:spcBef>
                <a:spcPts val="1200"/>
              </a:spcBef>
              <a:buFont typeface="Wingdings" pitchFamily="2" charset="2"/>
              <a:buChar char="n"/>
            </a:pPr>
            <a:r>
              <a:rPr lang="en-US" altLang="ja-JP" sz="3200" dirty="0">
                <a:solidFill>
                  <a:srgbClr val="012169"/>
                </a:solidFill>
                <a:latin typeface="Helvetica Neue" panose="02000503000000020004" pitchFamily="2" charset="0"/>
                <a:cs typeface="Helvetica Neue" panose="02000503000000020004" pitchFamily="2" charset="0"/>
              </a:rPr>
              <a:t>Under this assumption, we </a:t>
            </a:r>
            <a:r>
              <a:rPr lang="en-US" altLang="ja-JP" sz="3200" b="1" dirty="0">
                <a:solidFill>
                  <a:srgbClr val="012169"/>
                </a:solidFill>
                <a:latin typeface="Helvetica Neue" panose="02000503000000020004" pitchFamily="2" charset="0"/>
                <a:cs typeface="Helvetica Neue" panose="02000503000000020004" pitchFamily="2" charset="0"/>
              </a:rPr>
              <a:t>predict</a:t>
            </a:r>
            <a:r>
              <a:rPr lang="en-US" altLang="ja-JP" sz="3200" dirty="0">
                <a:solidFill>
                  <a:srgbClr val="012169"/>
                </a:solidFill>
                <a:latin typeface="Helvetica Neue" panose="02000503000000020004" pitchFamily="2" charset="0"/>
                <a:cs typeface="Helvetica Neue" panose="02000503000000020004" pitchFamily="2" charset="0"/>
              </a:rPr>
              <a:t> the subjective health of municipalities in the following three steps.</a:t>
            </a:r>
            <a:endParaRPr lang="ja-JP" altLang="en-US" sz="3200">
              <a:solidFill>
                <a:srgbClr val="012169"/>
              </a:solidFill>
              <a:latin typeface="Helvetica Neue" panose="02000503000000020004" pitchFamily="2" charset="0"/>
              <a:cs typeface="Helvetica Neue" panose="02000503000000020004" pitchFamily="2" charset="0"/>
            </a:endParaRPr>
          </a:p>
        </p:txBody>
      </p:sp>
      <p:sp>
        <p:nvSpPr>
          <p:cNvPr id="5" name="Google Shape;144;p25">
            <a:extLst>
              <a:ext uri="{FF2B5EF4-FFF2-40B4-BE49-F238E27FC236}">
                <a16:creationId xmlns:a16="http://schemas.microsoft.com/office/drawing/2014/main" id="{36B291D6-D46E-BCE8-8626-383201BFB65A}"/>
              </a:ext>
            </a:extLst>
          </p:cNvPr>
          <p:cNvSpPr/>
          <p:nvPr/>
        </p:nvSpPr>
        <p:spPr>
          <a:xfrm>
            <a:off x="1019310" y="3989127"/>
            <a:ext cx="1817700" cy="1387500"/>
          </a:xfrm>
          <a:prstGeom prst="rect">
            <a:avLst/>
          </a:prstGeom>
          <a:solidFill>
            <a:srgbClr val="CCCCCC"/>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dk1"/>
                </a:solidFill>
              </a:rPr>
              <a:t>STEP 1: </a:t>
            </a:r>
            <a:endParaRPr sz="1300">
              <a:solidFill>
                <a:schemeClr val="dk1"/>
              </a:solidFill>
            </a:endParaRPr>
          </a:p>
          <a:p>
            <a:pPr marL="0" lvl="0" indent="0" algn="l" rtl="0">
              <a:lnSpc>
                <a:spcPct val="115000"/>
              </a:lnSpc>
              <a:spcBef>
                <a:spcPts val="0"/>
              </a:spcBef>
              <a:spcAft>
                <a:spcPts val="1200"/>
              </a:spcAft>
              <a:buNone/>
            </a:pPr>
            <a:r>
              <a:rPr lang="en" sz="1300">
                <a:solidFill>
                  <a:schemeClr val="dk1"/>
                </a:solidFill>
              </a:rPr>
              <a:t>Aggregate</a:t>
            </a:r>
            <a:r>
              <a:rPr lang="en" sz="1300" b="1">
                <a:solidFill>
                  <a:schemeClr val="dk1"/>
                </a:solidFill>
              </a:rPr>
              <a:t> </a:t>
            </a:r>
            <a:r>
              <a:rPr lang="en" sz="1300">
                <a:solidFill>
                  <a:schemeClr val="dk1"/>
                </a:solidFill>
              </a:rPr>
              <a:t>Census</a:t>
            </a:r>
            <a:r>
              <a:rPr lang="en" sz="1300" b="1">
                <a:solidFill>
                  <a:schemeClr val="dk1"/>
                </a:solidFill>
              </a:rPr>
              <a:t> </a:t>
            </a:r>
            <a:r>
              <a:rPr lang="en" sz="1300">
                <a:solidFill>
                  <a:schemeClr val="dk1"/>
                </a:solidFill>
              </a:rPr>
              <a:t>Data</a:t>
            </a:r>
            <a:endParaRPr sz="1300">
              <a:solidFill>
                <a:schemeClr val="dk1"/>
              </a:solidFill>
            </a:endParaRPr>
          </a:p>
        </p:txBody>
      </p:sp>
      <p:sp>
        <p:nvSpPr>
          <p:cNvPr id="6" name="Google Shape;145;p25">
            <a:extLst>
              <a:ext uri="{FF2B5EF4-FFF2-40B4-BE49-F238E27FC236}">
                <a16:creationId xmlns:a16="http://schemas.microsoft.com/office/drawing/2014/main" id="{B756382E-642A-0A75-E721-882C3395D9F2}"/>
              </a:ext>
            </a:extLst>
          </p:cNvPr>
          <p:cNvSpPr/>
          <p:nvPr/>
        </p:nvSpPr>
        <p:spPr>
          <a:xfrm>
            <a:off x="5061697" y="3989618"/>
            <a:ext cx="1817700" cy="1387500"/>
          </a:xfrm>
          <a:prstGeom prst="rect">
            <a:avLst/>
          </a:prstGeom>
          <a:solidFill>
            <a:srgbClr val="CCCCCC"/>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dk1"/>
                </a:solidFill>
              </a:rPr>
              <a:t>STEP 2:</a:t>
            </a:r>
            <a:endParaRPr sz="1300">
              <a:solidFill>
                <a:schemeClr val="dk1"/>
              </a:solidFill>
            </a:endParaRPr>
          </a:p>
          <a:p>
            <a:pPr marL="0" lvl="0" indent="0" algn="l" rtl="0">
              <a:lnSpc>
                <a:spcPct val="115000"/>
              </a:lnSpc>
              <a:spcBef>
                <a:spcPts val="0"/>
              </a:spcBef>
              <a:spcAft>
                <a:spcPts val="1200"/>
              </a:spcAft>
              <a:buNone/>
            </a:pPr>
            <a:r>
              <a:rPr lang="en" sz="1300">
                <a:solidFill>
                  <a:schemeClr val="dk1"/>
                </a:solidFill>
              </a:rPr>
              <a:t>Regress PNS Score on Census Data</a:t>
            </a:r>
            <a:endParaRPr sz="1300">
              <a:solidFill>
                <a:schemeClr val="dk1"/>
              </a:solidFill>
            </a:endParaRPr>
          </a:p>
        </p:txBody>
      </p:sp>
      <p:sp>
        <p:nvSpPr>
          <p:cNvPr id="7" name="Google Shape;146;p25">
            <a:extLst>
              <a:ext uri="{FF2B5EF4-FFF2-40B4-BE49-F238E27FC236}">
                <a16:creationId xmlns:a16="http://schemas.microsoft.com/office/drawing/2014/main" id="{1C688685-9881-EECE-255C-BFF8C759F728}"/>
              </a:ext>
            </a:extLst>
          </p:cNvPr>
          <p:cNvSpPr/>
          <p:nvPr/>
        </p:nvSpPr>
        <p:spPr>
          <a:xfrm>
            <a:off x="9354990" y="3989618"/>
            <a:ext cx="1817700" cy="1387500"/>
          </a:xfrm>
          <a:prstGeom prst="rect">
            <a:avLst/>
          </a:prstGeom>
          <a:solidFill>
            <a:srgbClr val="CCCCCC"/>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dk1"/>
                </a:solidFill>
              </a:rPr>
              <a:t>STEP 3:</a:t>
            </a:r>
            <a:endParaRPr sz="1300">
              <a:solidFill>
                <a:schemeClr val="dk1"/>
              </a:solidFill>
            </a:endParaRPr>
          </a:p>
          <a:p>
            <a:pPr marL="0" lvl="0" indent="0" algn="l" rtl="0">
              <a:lnSpc>
                <a:spcPct val="115000"/>
              </a:lnSpc>
              <a:spcBef>
                <a:spcPts val="0"/>
              </a:spcBef>
              <a:spcAft>
                <a:spcPts val="1200"/>
              </a:spcAft>
              <a:buNone/>
            </a:pPr>
            <a:r>
              <a:rPr lang="en" sz="1300">
                <a:solidFill>
                  <a:schemeClr val="dk1"/>
                </a:solidFill>
              </a:rPr>
              <a:t>Predict health score  based on the relationship at the state level</a:t>
            </a:r>
            <a:endParaRPr sz="1300">
              <a:solidFill>
                <a:schemeClr val="dk1"/>
              </a:solidFill>
            </a:endParaRPr>
          </a:p>
        </p:txBody>
      </p:sp>
    </p:spTree>
    <p:extLst>
      <p:ext uri="{BB962C8B-B14F-4D97-AF65-F5344CB8AC3E}">
        <p14:creationId xmlns:p14="http://schemas.microsoft.com/office/powerpoint/2010/main" val="440235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Constructin</a:t>
            </a:r>
            <a:r>
              <a:rPr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g the measure of disease burden</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6" name="タイトル 1">
            <a:extLst>
              <a:ext uri="{FF2B5EF4-FFF2-40B4-BE49-F238E27FC236}">
                <a16:creationId xmlns:a16="http://schemas.microsoft.com/office/drawing/2014/main" id="{45C82B1C-99F4-B0C0-4824-1437A65414EA}"/>
              </a:ext>
            </a:extLst>
          </p:cNvPr>
          <p:cNvSpPr txBox="1">
            <a:spLocks/>
          </p:cNvSpPr>
          <p:nvPr/>
        </p:nvSpPr>
        <p:spPr>
          <a:xfrm>
            <a:off x="180000" y="826331"/>
            <a:ext cx="11931790" cy="107721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dirty="0">
                <a:solidFill>
                  <a:srgbClr val="012169"/>
                </a:solidFill>
                <a:latin typeface="Helvetica Neue" panose="02000503000000020004" pitchFamily="2" charset="0"/>
                <a:cs typeface="Helvetica Neue" panose="02000503000000020004" pitchFamily="2" charset="0"/>
              </a:rPr>
              <a:t>We develop the Municipal Public Health Index, a simple measure which synthesizes these three indicators.</a:t>
            </a:r>
            <a:endParaRPr lang="ja-JP" altLang="en-US" sz="3200">
              <a:solidFill>
                <a:srgbClr val="012169"/>
              </a:solidFill>
              <a:latin typeface="Helvetica Neue" panose="02000503000000020004" pitchFamily="2" charset="0"/>
              <a:cs typeface="Helvetica Neue" panose="02000503000000020004" pitchFamily="2" charset="0"/>
            </a:endParaRPr>
          </a:p>
        </p:txBody>
      </p:sp>
      <p:grpSp>
        <p:nvGrpSpPr>
          <p:cNvPr id="4" name="グループ化 3">
            <a:extLst>
              <a:ext uri="{FF2B5EF4-FFF2-40B4-BE49-F238E27FC236}">
                <a16:creationId xmlns:a16="http://schemas.microsoft.com/office/drawing/2014/main" id="{32D60B1F-8961-EFAB-75EE-E682125B2158}"/>
              </a:ext>
            </a:extLst>
          </p:cNvPr>
          <p:cNvGrpSpPr/>
          <p:nvPr/>
        </p:nvGrpSpPr>
        <p:grpSpPr>
          <a:xfrm>
            <a:off x="667942" y="2147946"/>
            <a:ext cx="10856117" cy="4320038"/>
            <a:chOff x="407325" y="2147946"/>
            <a:chExt cx="10856117" cy="4320038"/>
          </a:xfrm>
        </p:grpSpPr>
        <p:sp>
          <p:nvSpPr>
            <p:cNvPr id="9" name="角丸四角形 8">
              <a:extLst>
                <a:ext uri="{FF2B5EF4-FFF2-40B4-BE49-F238E27FC236}">
                  <a16:creationId xmlns:a16="http://schemas.microsoft.com/office/drawing/2014/main" id="{A6DB3562-1305-0439-2DDC-DA608BA49135}"/>
                </a:ext>
              </a:extLst>
            </p:cNvPr>
            <p:cNvSpPr/>
            <p:nvPr/>
          </p:nvSpPr>
          <p:spPr>
            <a:xfrm>
              <a:off x="8563442" y="3305729"/>
              <a:ext cx="2700000" cy="1532334"/>
            </a:xfrm>
            <a:prstGeom prst="roundRect">
              <a:avLst/>
            </a:prstGeom>
            <a:solidFill>
              <a:srgbClr val="C00000">
                <a:alpha val="50196"/>
              </a:srgb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Municipal</a:t>
              </a:r>
            </a:p>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Public Health</a:t>
              </a:r>
            </a:p>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Index</a:t>
              </a:r>
            </a:p>
          </p:txBody>
        </p:sp>
        <p:cxnSp>
          <p:nvCxnSpPr>
            <p:cNvPr id="10" name="直線コネクタ 9">
              <a:extLst>
                <a:ext uri="{FF2B5EF4-FFF2-40B4-BE49-F238E27FC236}">
                  <a16:creationId xmlns:a16="http://schemas.microsoft.com/office/drawing/2014/main" id="{0165D900-CF45-28C7-B6E4-71E682ED58DA}"/>
                </a:ext>
              </a:extLst>
            </p:cNvPr>
            <p:cNvCxnSpPr>
              <a:cxnSpLocks/>
            </p:cNvCxnSpPr>
            <p:nvPr/>
          </p:nvCxnSpPr>
          <p:spPr>
            <a:xfrm>
              <a:off x="7121517" y="4156804"/>
              <a:ext cx="1447856" cy="0"/>
            </a:xfrm>
            <a:prstGeom prst="line">
              <a:avLst/>
            </a:prstGeom>
            <a:ln w="762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AE71F7F5-3A61-A57C-3C44-24A5FC3B0BF0}"/>
                </a:ext>
              </a:extLst>
            </p:cNvPr>
            <p:cNvCxnSpPr>
              <a:cxnSpLocks/>
            </p:cNvCxnSpPr>
            <p:nvPr/>
          </p:nvCxnSpPr>
          <p:spPr>
            <a:xfrm>
              <a:off x="7121517" y="2572690"/>
              <a:ext cx="25603" cy="3460987"/>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14" name="グループ化 13">
              <a:extLst>
                <a:ext uri="{FF2B5EF4-FFF2-40B4-BE49-F238E27FC236}">
                  <a16:creationId xmlns:a16="http://schemas.microsoft.com/office/drawing/2014/main" id="{58276AD2-8D1D-3163-2995-63201A83AB00}"/>
                </a:ext>
              </a:extLst>
            </p:cNvPr>
            <p:cNvGrpSpPr/>
            <p:nvPr/>
          </p:nvGrpSpPr>
          <p:grpSpPr>
            <a:xfrm>
              <a:off x="407325" y="2147946"/>
              <a:ext cx="5511722" cy="4320038"/>
              <a:chOff x="180000" y="2358642"/>
              <a:chExt cx="5511722" cy="4320038"/>
            </a:xfrm>
          </p:grpSpPr>
          <p:sp>
            <p:nvSpPr>
              <p:cNvPr id="26" name="角丸四角形 25">
                <a:extLst>
                  <a:ext uri="{FF2B5EF4-FFF2-40B4-BE49-F238E27FC236}">
                    <a16:creationId xmlns:a16="http://schemas.microsoft.com/office/drawing/2014/main" id="{4BE45C4B-2214-3242-1237-8E28033754D5}"/>
                  </a:ext>
                </a:extLst>
              </p:cNvPr>
              <p:cNvSpPr/>
              <p:nvPr/>
            </p:nvSpPr>
            <p:spPr>
              <a:xfrm>
                <a:off x="180000" y="2358642"/>
                <a:ext cx="5505901" cy="1533804"/>
              </a:xfrm>
              <a:prstGeom prst="roundRect">
                <a:avLst>
                  <a:gd name="adj" fmla="val 9886"/>
                </a:avLst>
              </a:prstGeom>
              <a:solidFill>
                <a:schemeClr val="accent5"/>
              </a:solidFill>
              <a:ln w="381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角丸四角形 26">
                <a:extLst>
                  <a:ext uri="{FF2B5EF4-FFF2-40B4-BE49-F238E27FC236}">
                    <a16:creationId xmlns:a16="http://schemas.microsoft.com/office/drawing/2014/main" id="{A5555776-254A-B9EC-897C-20249B15A0AE}"/>
                  </a:ext>
                </a:extLst>
              </p:cNvPr>
              <p:cNvSpPr/>
              <p:nvPr/>
            </p:nvSpPr>
            <p:spPr>
              <a:xfrm>
                <a:off x="1968956" y="2541714"/>
                <a:ext cx="3477490" cy="540000"/>
              </a:xfrm>
              <a:prstGeom prst="roundRect">
                <a:avLst/>
              </a:prstGeom>
              <a:solidFill>
                <a:schemeClr val="accent5">
                  <a:lumMod val="40000"/>
                  <a:lumOff val="60000"/>
                </a:schemeClr>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deaths</a:t>
                </a:r>
              </a:p>
            </p:txBody>
          </p:sp>
          <p:sp>
            <p:nvSpPr>
              <p:cNvPr id="28" name="角丸四角形 27">
                <a:extLst>
                  <a:ext uri="{FF2B5EF4-FFF2-40B4-BE49-F238E27FC236}">
                    <a16:creationId xmlns:a16="http://schemas.microsoft.com/office/drawing/2014/main" id="{F7DE801C-34E9-E768-ED14-13F51BDAF38C}"/>
                  </a:ext>
                </a:extLst>
              </p:cNvPr>
              <p:cNvSpPr/>
              <p:nvPr/>
            </p:nvSpPr>
            <p:spPr>
              <a:xfrm>
                <a:off x="1968956" y="3192226"/>
                <a:ext cx="3477490" cy="540000"/>
              </a:xfrm>
              <a:prstGeom prst="roundRect">
                <a:avLst/>
              </a:prstGeom>
              <a:solidFill>
                <a:schemeClr val="accent5">
                  <a:lumMod val="40000"/>
                  <a:lumOff val="60000"/>
                </a:schemeClr>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hospitalization</a:t>
                </a:r>
              </a:p>
            </p:txBody>
          </p:sp>
          <p:sp>
            <p:nvSpPr>
              <p:cNvPr id="29" name="タイトル 1">
                <a:extLst>
                  <a:ext uri="{FF2B5EF4-FFF2-40B4-BE49-F238E27FC236}">
                    <a16:creationId xmlns:a16="http://schemas.microsoft.com/office/drawing/2014/main" id="{91D9A828-D3CF-905B-C85F-70DEDC76DED9}"/>
                  </a:ext>
                </a:extLst>
              </p:cNvPr>
              <p:cNvSpPr txBox="1">
                <a:spLocks/>
              </p:cNvSpPr>
              <p:nvPr/>
            </p:nvSpPr>
            <p:spPr>
              <a:xfrm>
                <a:off x="180000" y="2498931"/>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Current</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0" name="角丸四角形 29">
                <a:extLst>
                  <a:ext uri="{FF2B5EF4-FFF2-40B4-BE49-F238E27FC236}">
                    <a16:creationId xmlns:a16="http://schemas.microsoft.com/office/drawing/2014/main" id="{13155C81-20D6-2E8A-A373-847E86B7DAAA}"/>
                  </a:ext>
                </a:extLst>
              </p:cNvPr>
              <p:cNvSpPr/>
              <p:nvPr/>
            </p:nvSpPr>
            <p:spPr>
              <a:xfrm>
                <a:off x="180000" y="4037848"/>
                <a:ext cx="5505901" cy="1533804"/>
              </a:xfrm>
              <a:prstGeom prst="roundRect">
                <a:avLst>
                  <a:gd name="adj" fmla="val 9886"/>
                </a:avLst>
              </a:prstGeom>
              <a:solidFill>
                <a:schemeClr val="accent6"/>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タイトル 1">
                <a:extLst>
                  <a:ext uri="{FF2B5EF4-FFF2-40B4-BE49-F238E27FC236}">
                    <a16:creationId xmlns:a16="http://schemas.microsoft.com/office/drawing/2014/main" id="{5F50BAE9-C472-645E-DE1D-F6E84F0D94A9}"/>
                  </a:ext>
                </a:extLst>
              </p:cNvPr>
              <p:cNvSpPr txBox="1">
                <a:spLocks/>
              </p:cNvSpPr>
              <p:nvPr/>
            </p:nvSpPr>
            <p:spPr>
              <a:xfrm>
                <a:off x="180000" y="4178137"/>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Future</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2" name="角丸四角形 31">
                <a:extLst>
                  <a:ext uri="{FF2B5EF4-FFF2-40B4-BE49-F238E27FC236}">
                    <a16:creationId xmlns:a16="http://schemas.microsoft.com/office/drawing/2014/main" id="{AB1345DC-88E8-BAB7-C387-7837E78AEBA2}"/>
                  </a:ext>
                </a:extLst>
              </p:cNvPr>
              <p:cNvSpPr/>
              <p:nvPr/>
            </p:nvSpPr>
            <p:spPr>
              <a:xfrm>
                <a:off x="1968956" y="4276946"/>
                <a:ext cx="3477490" cy="1055608"/>
              </a:xfrm>
              <a:prstGeom prst="roundRect">
                <a:avLst/>
              </a:prstGeom>
              <a:solidFill>
                <a:schemeClr val="accent6">
                  <a:lumMod val="40000"/>
                  <a:lumOff val="6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Survey-based subjective health</a:t>
                </a:r>
              </a:p>
            </p:txBody>
          </p:sp>
          <p:sp>
            <p:nvSpPr>
              <p:cNvPr id="33" name="角丸四角形 32">
                <a:extLst>
                  <a:ext uri="{FF2B5EF4-FFF2-40B4-BE49-F238E27FC236}">
                    <a16:creationId xmlns:a16="http://schemas.microsoft.com/office/drawing/2014/main" id="{3EB0FDC9-7CF5-824C-7B81-B99B7E82D6AF}"/>
                  </a:ext>
                </a:extLst>
              </p:cNvPr>
              <p:cNvSpPr/>
              <p:nvPr/>
            </p:nvSpPr>
            <p:spPr>
              <a:xfrm>
                <a:off x="185821" y="5810750"/>
                <a:ext cx="5505901" cy="867246"/>
              </a:xfrm>
              <a:prstGeom prst="roundRect">
                <a:avLst>
                  <a:gd name="adj" fmla="val 9886"/>
                </a:avLst>
              </a:prstGeom>
              <a:solidFill>
                <a:schemeClr val="accent2"/>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タイトル 1">
                <a:extLst>
                  <a:ext uri="{FF2B5EF4-FFF2-40B4-BE49-F238E27FC236}">
                    <a16:creationId xmlns:a16="http://schemas.microsoft.com/office/drawing/2014/main" id="{F7E7A846-FD95-EBBB-02C5-ECFEC4238345}"/>
                  </a:ext>
                </a:extLst>
              </p:cNvPr>
              <p:cNvSpPr txBox="1">
                <a:spLocks/>
              </p:cNvSpPr>
              <p:nvPr/>
            </p:nvSpPr>
            <p:spPr>
              <a:xfrm>
                <a:off x="185821" y="5810750"/>
                <a:ext cx="1788956" cy="867930"/>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Fiscal capacity</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5" name="角丸四角形 34">
                <a:extLst>
                  <a:ext uri="{FF2B5EF4-FFF2-40B4-BE49-F238E27FC236}">
                    <a16:creationId xmlns:a16="http://schemas.microsoft.com/office/drawing/2014/main" id="{6E647AFB-C9DC-C739-BAE5-A5FF880503C4}"/>
                  </a:ext>
                </a:extLst>
              </p:cNvPr>
              <p:cNvSpPr/>
              <p:nvPr/>
            </p:nvSpPr>
            <p:spPr>
              <a:xfrm>
                <a:off x="1968956" y="5974373"/>
                <a:ext cx="3477490" cy="540000"/>
              </a:xfrm>
              <a:prstGeom prst="roundRect">
                <a:avLst/>
              </a:prstGeom>
              <a:solidFill>
                <a:schemeClr val="accent2">
                  <a:lumMod val="40000"/>
                  <a:lumOff val="60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Average income</a:t>
                </a:r>
              </a:p>
            </p:txBody>
          </p:sp>
        </p:grpSp>
        <p:cxnSp>
          <p:nvCxnSpPr>
            <p:cNvPr id="15" name="直線コネクタ 14">
              <a:extLst>
                <a:ext uri="{FF2B5EF4-FFF2-40B4-BE49-F238E27FC236}">
                  <a16:creationId xmlns:a16="http://schemas.microsoft.com/office/drawing/2014/main" id="{8B779732-9B54-5070-78DB-DE40CB4B37AC}"/>
                </a:ext>
              </a:extLst>
            </p:cNvPr>
            <p:cNvCxnSpPr>
              <a:cxnSpLocks/>
            </p:cNvCxnSpPr>
            <p:nvPr/>
          </p:nvCxnSpPr>
          <p:spPr>
            <a:xfrm>
              <a:off x="5673771" y="2601018"/>
              <a:ext cx="1447747"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805065D5-D1A8-1643-658A-07E148C08606}"/>
                </a:ext>
              </a:extLst>
            </p:cNvPr>
            <p:cNvCxnSpPr>
              <a:cxnSpLocks/>
            </p:cNvCxnSpPr>
            <p:nvPr/>
          </p:nvCxnSpPr>
          <p:spPr>
            <a:xfrm>
              <a:off x="5699373" y="3258898"/>
              <a:ext cx="1447747"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02E994C0-AEB9-BD7C-04BB-2BCAE6938F9B}"/>
                </a:ext>
              </a:extLst>
            </p:cNvPr>
            <p:cNvCxnSpPr>
              <a:cxnSpLocks/>
            </p:cNvCxnSpPr>
            <p:nvPr/>
          </p:nvCxnSpPr>
          <p:spPr>
            <a:xfrm>
              <a:off x="5673770" y="4594054"/>
              <a:ext cx="1447747"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EF16F1A0-CE46-DC1C-550A-AE10BE5D82FD}"/>
                </a:ext>
              </a:extLst>
            </p:cNvPr>
            <p:cNvCxnSpPr>
              <a:cxnSpLocks/>
            </p:cNvCxnSpPr>
            <p:nvPr/>
          </p:nvCxnSpPr>
          <p:spPr>
            <a:xfrm>
              <a:off x="5699373" y="6033677"/>
              <a:ext cx="1447747"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3" name="下矢印 2">
            <a:extLst>
              <a:ext uri="{FF2B5EF4-FFF2-40B4-BE49-F238E27FC236}">
                <a16:creationId xmlns:a16="http://schemas.microsoft.com/office/drawing/2014/main" id="{C8CFEB28-0AE8-3308-FB06-3B96D1BAC0B7}"/>
              </a:ext>
            </a:extLst>
          </p:cNvPr>
          <p:cNvSpPr/>
          <p:nvPr/>
        </p:nvSpPr>
        <p:spPr>
          <a:xfrm>
            <a:off x="7967610" y="2205756"/>
            <a:ext cx="680922" cy="1866190"/>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CE020B5C-14A1-3D54-68C8-46DEED74880B}"/>
              </a:ext>
            </a:extLst>
          </p:cNvPr>
          <p:cNvSpPr/>
          <p:nvPr/>
        </p:nvSpPr>
        <p:spPr>
          <a:xfrm>
            <a:off x="8140645" y="2205755"/>
            <a:ext cx="3383413" cy="66272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Aggregate by taking</a:t>
            </a:r>
          </a:p>
          <a:p>
            <a:pPr algn="ctr"/>
            <a:r>
              <a:rPr kumimoji="1" lang="en-US" altLang="ja-JP"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 simple average</a:t>
            </a:r>
            <a:endParaRPr kumimoji="1" lang="ja-JP" altLang="en-US" b="1">
              <a:solidFill>
                <a:schemeClr val="tx1"/>
              </a:solidFill>
              <a:latin typeface="Helvetica Neue" panose="02000503000000020004" pitchFamily="2" charset="0"/>
              <a:cs typeface="Helvetica Neue" panose="02000503000000020004" pitchFamily="2" charset="0"/>
            </a:endParaRPr>
          </a:p>
        </p:txBody>
      </p:sp>
      <p:sp>
        <p:nvSpPr>
          <p:cNvPr id="7" name="下矢印 6">
            <a:extLst>
              <a:ext uri="{FF2B5EF4-FFF2-40B4-BE49-F238E27FC236}">
                <a16:creationId xmlns:a16="http://schemas.microsoft.com/office/drawing/2014/main" id="{40B1785F-BC44-C01C-EB2F-2914AE637CED}"/>
              </a:ext>
            </a:extLst>
          </p:cNvPr>
          <p:cNvSpPr/>
          <p:nvPr/>
        </p:nvSpPr>
        <p:spPr>
          <a:xfrm flipV="1">
            <a:off x="7422617" y="4223304"/>
            <a:ext cx="680922" cy="1702464"/>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9AB31AF6-563B-DC2F-359A-0EB0EA6C2FB5}"/>
              </a:ext>
            </a:extLst>
          </p:cNvPr>
          <p:cNvSpPr/>
          <p:nvPr/>
        </p:nvSpPr>
        <p:spPr>
          <a:xfrm>
            <a:off x="7593733" y="5279280"/>
            <a:ext cx="3924503" cy="64633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kumimoji="1" lang="en-US" altLang="ja-JP"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Standardize four indicators</a:t>
            </a:r>
          </a:p>
          <a:p>
            <a:pPr algn="ctr"/>
            <a:r>
              <a:rPr kumimoji="1" lang="en-US" altLang="ja-JP"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to mean 50 and S.D of 10</a:t>
            </a:r>
            <a:endParaRPr kumimoji="1" lang="ja-JP" altLang="en-US" b="1">
              <a:solidFill>
                <a:schemeClr val="tx1"/>
              </a:solidFill>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4952495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chemeClr val="accent5">
                    <a:lumMod val="50000"/>
                  </a:schemeClr>
                </a:solidFill>
                <a:latin typeface="Helvetica Neue" panose="02000503000000020004" pitchFamily="2" charset="0"/>
                <a:ea typeface="Helvetica Neue" panose="02000503000000020004" pitchFamily="2" charset="0"/>
                <a:cs typeface="Helvetica Neue" panose="02000503000000020004" pitchFamily="2" charset="0"/>
              </a:rPr>
              <a:t>MHPI at glance</a:t>
            </a:r>
            <a:endParaRPr kumimoji="1" lang="ja-JP" altLang="en-US" sz="4000" i="1">
              <a:solidFill>
                <a:schemeClr val="accent5">
                  <a:lumMod val="50000"/>
                </a:schemeClr>
              </a:solidFill>
              <a:latin typeface="Helvetica Neue Light" panose="02000403000000020004" pitchFamily="2" charset="0"/>
              <a:cs typeface="Helvetica Neue" panose="02000503000000020004" pitchFamily="2" charset="0"/>
            </a:endParaRPr>
          </a:p>
        </p:txBody>
      </p:sp>
      <p:pic>
        <p:nvPicPr>
          <p:cNvPr id="8" name="図 7">
            <a:extLst>
              <a:ext uri="{FF2B5EF4-FFF2-40B4-BE49-F238E27FC236}">
                <a16:creationId xmlns:a16="http://schemas.microsoft.com/office/drawing/2014/main" id="{D3B2F659-C24C-818B-0E33-A98920E6C9C3}"/>
              </a:ext>
            </a:extLst>
          </p:cNvPr>
          <p:cNvPicPr>
            <a:picLocks noChangeAspect="1"/>
          </p:cNvPicPr>
          <p:nvPr/>
        </p:nvPicPr>
        <p:blipFill>
          <a:blip r:embed="rId2"/>
          <a:stretch>
            <a:fillRect/>
          </a:stretch>
        </p:blipFill>
        <p:spPr>
          <a:xfrm>
            <a:off x="3313880" y="826330"/>
            <a:ext cx="5564241" cy="6034459"/>
          </a:xfrm>
          <a:prstGeom prst="rect">
            <a:avLst/>
          </a:prstGeom>
        </p:spPr>
      </p:pic>
      <p:sp>
        <p:nvSpPr>
          <p:cNvPr id="9" name="タイトル 1">
            <a:extLst>
              <a:ext uri="{FF2B5EF4-FFF2-40B4-BE49-F238E27FC236}">
                <a16:creationId xmlns:a16="http://schemas.microsoft.com/office/drawing/2014/main" id="{33EA06A2-3E63-F922-9C10-48E8F428E326}"/>
              </a:ext>
            </a:extLst>
          </p:cNvPr>
          <p:cNvSpPr txBox="1">
            <a:spLocks/>
          </p:cNvSpPr>
          <p:nvPr/>
        </p:nvSpPr>
        <p:spPr>
          <a:xfrm>
            <a:off x="0" y="6433268"/>
            <a:ext cx="12192000" cy="424732"/>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endParaRPr lang="en-US" altLang="ja-JP" sz="1200" dirty="0">
              <a:solidFill>
                <a:schemeClr val="bg1">
                  <a:lumMod val="65000"/>
                </a:schemeClr>
              </a:solidFill>
              <a:latin typeface="Helvetica Neue" panose="02000503000000020004" pitchFamily="2" charset="0"/>
              <a:cs typeface="Helvetica Neue" panose="02000503000000020004" pitchFamily="2" charset="0"/>
            </a:endParaRPr>
          </a:p>
          <a:p>
            <a:r>
              <a:rPr lang="en-US" altLang="ja-JP" sz="1200" dirty="0">
                <a:solidFill>
                  <a:schemeClr val="bg1">
                    <a:lumMod val="65000"/>
                  </a:schemeClr>
                </a:solidFill>
                <a:latin typeface="Helvetica Neue" panose="02000503000000020004" pitchFamily="2" charset="0"/>
                <a:cs typeface="Helvetica Neue" panose="02000503000000020004" pitchFamily="2" charset="0"/>
              </a:rPr>
              <a:t>Source: Authors’ calculation.</a:t>
            </a:r>
            <a:endParaRPr lang="ja-JP" altLang="en-US" sz="1200">
              <a:solidFill>
                <a:schemeClr val="bg1">
                  <a:lumMod val="65000"/>
                </a:schemeClr>
              </a:solidFill>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18499939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Outline</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grpSp>
        <p:nvGrpSpPr>
          <p:cNvPr id="15" name="グループ化 14">
            <a:extLst>
              <a:ext uri="{FF2B5EF4-FFF2-40B4-BE49-F238E27FC236}">
                <a16:creationId xmlns:a16="http://schemas.microsoft.com/office/drawing/2014/main" id="{C43046D3-706F-55ED-9C85-A4FAC2FC8433}"/>
              </a:ext>
            </a:extLst>
          </p:cNvPr>
          <p:cNvGrpSpPr/>
          <p:nvPr/>
        </p:nvGrpSpPr>
        <p:grpSpPr>
          <a:xfrm>
            <a:off x="661113" y="918334"/>
            <a:ext cx="10869774" cy="685800"/>
            <a:chOff x="798022" y="1491642"/>
            <a:chExt cx="10869774" cy="685800"/>
          </a:xfrm>
          <a:solidFill>
            <a:schemeClr val="bg1">
              <a:lumMod val="50000"/>
            </a:schemeClr>
          </a:solidFill>
        </p:grpSpPr>
        <p:sp>
          <p:nvSpPr>
            <p:cNvPr id="3" name="正方形/長方形 2">
              <a:extLst>
                <a:ext uri="{FF2B5EF4-FFF2-40B4-BE49-F238E27FC236}">
                  <a16:creationId xmlns:a16="http://schemas.microsoft.com/office/drawing/2014/main" id="{D85FA8D3-0C6F-2D62-5012-28D4E80A9996}"/>
                </a:ext>
              </a:extLst>
            </p:cNvPr>
            <p:cNvSpPr/>
            <p:nvPr/>
          </p:nvSpPr>
          <p:spPr>
            <a:xfrm>
              <a:off x="798022" y="1491642"/>
              <a:ext cx="897774" cy="685800"/>
            </a:xfrm>
            <a:prstGeom prst="rect">
              <a:avLst/>
            </a:prstGeom>
            <a:grp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1</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13" name="正方形/長方形 12">
              <a:extLst>
                <a:ext uri="{FF2B5EF4-FFF2-40B4-BE49-F238E27FC236}">
                  <a16:creationId xmlns:a16="http://schemas.microsoft.com/office/drawing/2014/main" id="{3C37345A-4020-EE34-D720-0471EA855ACD}"/>
                </a:ext>
              </a:extLst>
            </p:cNvPr>
            <p:cNvSpPr/>
            <p:nvPr/>
          </p:nvSpPr>
          <p:spPr>
            <a:xfrm>
              <a:off x="1695796" y="1491642"/>
              <a:ext cx="9972000" cy="685800"/>
            </a:xfrm>
            <a:prstGeom prst="rect">
              <a:avLst/>
            </a:prstGeom>
            <a:solidFill>
              <a:schemeClr val="bg1">
                <a:lumMod val="75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Brief overview of current health status and infrastructure</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sp>
        <p:nvSpPr>
          <p:cNvPr id="14" name="三角形 13">
            <a:extLst>
              <a:ext uri="{FF2B5EF4-FFF2-40B4-BE49-F238E27FC236}">
                <a16:creationId xmlns:a16="http://schemas.microsoft.com/office/drawing/2014/main" id="{8EF7B80F-D6A5-73DA-0AE9-3CE00CDC597A}"/>
              </a:ext>
            </a:extLst>
          </p:cNvPr>
          <p:cNvSpPr/>
          <p:nvPr/>
        </p:nvSpPr>
        <p:spPr>
          <a:xfrm flipV="1">
            <a:off x="5126182" y="1784569"/>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6" name="グループ化 15">
            <a:extLst>
              <a:ext uri="{FF2B5EF4-FFF2-40B4-BE49-F238E27FC236}">
                <a16:creationId xmlns:a16="http://schemas.microsoft.com/office/drawing/2014/main" id="{A3BC3E62-0F0C-2502-F385-674B9C97EC3C}"/>
              </a:ext>
            </a:extLst>
          </p:cNvPr>
          <p:cNvGrpSpPr/>
          <p:nvPr/>
        </p:nvGrpSpPr>
        <p:grpSpPr>
          <a:xfrm>
            <a:off x="661114" y="2229947"/>
            <a:ext cx="10869772" cy="685800"/>
            <a:chOff x="798022" y="1491642"/>
            <a:chExt cx="10869772" cy="685800"/>
          </a:xfrm>
        </p:grpSpPr>
        <p:sp>
          <p:nvSpPr>
            <p:cNvPr id="17" name="正方形/長方形 16">
              <a:extLst>
                <a:ext uri="{FF2B5EF4-FFF2-40B4-BE49-F238E27FC236}">
                  <a16:creationId xmlns:a16="http://schemas.microsoft.com/office/drawing/2014/main" id="{2E96894B-9824-2B3A-1AA5-3C029C74859E}"/>
                </a:ext>
              </a:extLst>
            </p:cNvPr>
            <p:cNvSpPr/>
            <p:nvPr/>
          </p:nvSpPr>
          <p:spPr>
            <a:xfrm>
              <a:off x="798022" y="1491642"/>
              <a:ext cx="897774" cy="685800"/>
            </a:xfrm>
            <a:prstGeom prst="rect">
              <a:avLst/>
            </a:prstGeom>
            <a:solidFill>
              <a:schemeClr val="bg1">
                <a:lumMod val="50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2</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18" name="正方形/長方形 17">
              <a:extLst>
                <a:ext uri="{FF2B5EF4-FFF2-40B4-BE49-F238E27FC236}">
                  <a16:creationId xmlns:a16="http://schemas.microsoft.com/office/drawing/2014/main" id="{5493AE16-A182-8177-BBA1-703A3BAC0885}"/>
                </a:ext>
              </a:extLst>
            </p:cNvPr>
            <p:cNvSpPr/>
            <p:nvPr/>
          </p:nvSpPr>
          <p:spPr>
            <a:xfrm>
              <a:off x="1695795" y="1491642"/>
              <a:ext cx="9971999" cy="685800"/>
            </a:xfrm>
            <a:prstGeom prst="rect">
              <a:avLst/>
            </a:prstGeom>
            <a:solidFill>
              <a:schemeClr val="bg1">
                <a:lumMod val="75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Identify the disease </a:t>
              </a: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burden at the municipality level</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sp>
        <p:nvSpPr>
          <p:cNvPr id="19" name="正方形/長方形 18">
            <a:extLst>
              <a:ext uri="{FF2B5EF4-FFF2-40B4-BE49-F238E27FC236}">
                <a16:creationId xmlns:a16="http://schemas.microsoft.com/office/drawing/2014/main" id="{FD910ECD-2C2B-9102-3FEE-0510A4C08F1D}"/>
              </a:ext>
            </a:extLst>
          </p:cNvPr>
          <p:cNvSpPr/>
          <p:nvPr/>
        </p:nvSpPr>
        <p:spPr>
          <a:xfrm>
            <a:off x="1695795" y="3071580"/>
            <a:ext cx="9698181" cy="461665"/>
          </a:xfrm>
          <a:prstGeom prst="rect">
            <a:avLst/>
          </a:prstGeom>
          <a:solidFill>
            <a:schemeClr val="bg1">
              <a:lumMod val="7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4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Predict subjective health conditions at the municipality level</a:t>
            </a:r>
            <a:endParaRPr kumimoji="1" lang="ja-JP" altLang="en-US" sz="2400">
              <a:solidFill>
                <a:schemeClr val="bg1">
                  <a:lumMod val="50000"/>
                </a:schemeClr>
              </a:solidFill>
              <a:latin typeface="Helvetica Neue" panose="02000503000000020004" pitchFamily="2" charset="0"/>
              <a:cs typeface="Helvetica Neue" panose="02000503000000020004" pitchFamily="2" charset="0"/>
            </a:endParaRPr>
          </a:p>
        </p:txBody>
      </p:sp>
      <p:sp>
        <p:nvSpPr>
          <p:cNvPr id="20" name="正方形/長方形 19">
            <a:extLst>
              <a:ext uri="{FF2B5EF4-FFF2-40B4-BE49-F238E27FC236}">
                <a16:creationId xmlns:a16="http://schemas.microsoft.com/office/drawing/2014/main" id="{A5C279CF-5132-5F7F-248A-09DD5D98FFBD}"/>
              </a:ext>
            </a:extLst>
          </p:cNvPr>
          <p:cNvSpPr/>
          <p:nvPr/>
        </p:nvSpPr>
        <p:spPr>
          <a:xfrm>
            <a:off x="1695796" y="3700484"/>
            <a:ext cx="9698180" cy="461665"/>
          </a:xfrm>
          <a:prstGeom prst="rect">
            <a:avLst/>
          </a:prstGeom>
          <a:solidFill>
            <a:schemeClr val="bg1">
              <a:lumMod val="7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4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Construct the Municipal Public Health Index (MPHI)</a:t>
            </a:r>
            <a:endParaRPr kumimoji="1" lang="ja-JP" altLang="en-US" sz="2400">
              <a:solidFill>
                <a:schemeClr val="bg1">
                  <a:lumMod val="50000"/>
                </a:schemeClr>
              </a:solidFill>
              <a:latin typeface="Helvetica Neue" panose="02000503000000020004" pitchFamily="2" charset="0"/>
              <a:cs typeface="Helvetica Neue" panose="02000503000000020004" pitchFamily="2" charset="0"/>
            </a:endParaRPr>
          </a:p>
        </p:txBody>
      </p:sp>
      <p:cxnSp>
        <p:nvCxnSpPr>
          <p:cNvPr id="23" name="直線コネクタ 22">
            <a:extLst>
              <a:ext uri="{FF2B5EF4-FFF2-40B4-BE49-F238E27FC236}">
                <a16:creationId xmlns:a16="http://schemas.microsoft.com/office/drawing/2014/main" id="{6DF7891D-FDCB-BFFD-AFC8-4B3D96B5BF7E}"/>
              </a:ext>
            </a:extLst>
          </p:cNvPr>
          <p:cNvCxnSpPr>
            <a:cxnSpLocks/>
          </p:cNvCxnSpPr>
          <p:nvPr/>
        </p:nvCxnSpPr>
        <p:spPr>
          <a:xfrm>
            <a:off x="1110001" y="2947384"/>
            <a:ext cx="0" cy="100800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FCAD46F-FE5B-7874-92D2-43996290F183}"/>
              </a:ext>
            </a:extLst>
          </p:cNvPr>
          <p:cNvCxnSpPr>
            <a:cxnSpLocks/>
            <a:stCxn id="19" idx="1"/>
          </p:cNvCxnSpPr>
          <p:nvPr/>
        </p:nvCxnSpPr>
        <p:spPr>
          <a:xfrm flipH="1">
            <a:off x="1110001" y="3302413"/>
            <a:ext cx="585794" cy="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669CD648-E320-BF7E-4B32-AD912C4FAB48}"/>
              </a:ext>
            </a:extLst>
          </p:cNvPr>
          <p:cNvCxnSpPr>
            <a:cxnSpLocks/>
            <a:stCxn id="20" idx="1"/>
          </p:cNvCxnSpPr>
          <p:nvPr/>
        </p:nvCxnSpPr>
        <p:spPr>
          <a:xfrm flipH="1">
            <a:off x="1110001" y="3931317"/>
            <a:ext cx="585795" cy="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
        <p:nvSpPr>
          <p:cNvPr id="29" name="三角形 28">
            <a:extLst>
              <a:ext uri="{FF2B5EF4-FFF2-40B4-BE49-F238E27FC236}">
                <a16:creationId xmlns:a16="http://schemas.microsoft.com/office/drawing/2014/main" id="{96CDA03E-7729-0EE2-1554-2F7C460C196A}"/>
              </a:ext>
            </a:extLst>
          </p:cNvPr>
          <p:cNvSpPr/>
          <p:nvPr/>
        </p:nvSpPr>
        <p:spPr>
          <a:xfrm flipV="1">
            <a:off x="5126182" y="4282616"/>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三角形 34">
            <a:extLst>
              <a:ext uri="{FF2B5EF4-FFF2-40B4-BE49-F238E27FC236}">
                <a16:creationId xmlns:a16="http://schemas.microsoft.com/office/drawing/2014/main" id="{5EC9AF4C-5CDC-6442-570F-4686B2D391D1}"/>
              </a:ext>
            </a:extLst>
          </p:cNvPr>
          <p:cNvSpPr/>
          <p:nvPr/>
        </p:nvSpPr>
        <p:spPr>
          <a:xfrm flipV="1">
            <a:off x="5126182" y="5588999"/>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6" name="グループ化 35">
            <a:extLst>
              <a:ext uri="{FF2B5EF4-FFF2-40B4-BE49-F238E27FC236}">
                <a16:creationId xmlns:a16="http://schemas.microsoft.com/office/drawing/2014/main" id="{487F0B02-972C-D29B-973F-708C409232E2}"/>
              </a:ext>
            </a:extLst>
          </p:cNvPr>
          <p:cNvGrpSpPr/>
          <p:nvPr/>
        </p:nvGrpSpPr>
        <p:grpSpPr>
          <a:xfrm>
            <a:off x="661114" y="6017326"/>
            <a:ext cx="10869772" cy="685801"/>
            <a:chOff x="798022" y="1491641"/>
            <a:chExt cx="10869772" cy="685801"/>
          </a:xfrm>
        </p:grpSpPr>
        <p:sp>
          <p:nvSpPr>
            <p:cNvPr id="37" name="正方形/長方形 36">
              <a:extLst>
                <a:ext uri="{FF2B5EF4-FFF2-40B4-BE49-F238E27FC236}">
                  <a16:creationId xmlns:a16="http://schemas.microsoft.com/office/drawing/2014/main" id="{EA7BEB57-CA8E-0541-8C87-D5C58BFAE5E8}"/>
                </a:ext>
              </a:extLst>
            </p:cNvPr>
            <p:cNvSpPr/>
            <p:nvPr/>
          </p:nvSpPr>
          <p:spPr>
            <a:xfrm>
              <a:off x="798022" y="1491642"/>
              <a:ext cx="897774" cy="685800"/>
            </a:xfrm>
            <a:prstGeom prst="rect">
              <a:avLst/>
            </a:prstGeom>
            <a:solidFill>
              <a:schemeClr val="bg1">
                <a:lumMod val="50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4</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38" name="正方形/長方形 37">
              <a:extLst>
                <a:ext uri="{FF2B5EF4-FFF2-40B4-BE49-F238E27FC236}">
                  <a16:creationId xmlns:a16="http://schemas.microsoft.com/office/drawing/2014/main" id="{9F50F3BE-0386-6D92-AAD8-B7A896867070}"/>
                </a:ext>
              </a:extLst>
            </p:cNvPr>
            <p:cNvSpPr/>
            <p:nvPr/>
          </p:nvSpPr>
          <p:spPr>
            <a:xfrm>
              <a:off x="1695796" y="1491641"/>
              <a:ext cx="9971998" cy="685801"/>
            </a:xfrm>
            <a:prstGeom prst="rect">
              <a:avLst/>
            </a:prstGeom>
            <a:solidFill>
              <a:schemeClr val="bg1">
                <a:lumMod val="75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Policy recommendation</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grpSp>
        <p:nvGrpSpPr>
          <p:cNvPr id="4" name="グループ化 3">
            <a:extLst>
              <a:ext uri="{FF2B5EF4-FFF2-40B4-BE49-F238E27FC236}">
                <a16:creationId xmlns:a16="http://schemas.microsoft.com/office/drawing/2014/main" id="{8B286F07-6A98-D1BE-3529-5D59D35D2771}"/>
              </a:ext>
            </a:extLst>
          </p:cNvPr>
          <p:cNvGrpSpPr/>
          <p:nvPr/>
        </p:nvGrpSpPr>
        <p:grpSpPr>
          <a:xfrm>
            <a:off x="661114" y="4736907"/>
            <a:ext cx="10869772" cy="685801"/>
            <a:chOff x="798022" y="1491641"/>
            <a:chExt cx="10869772" cy="685801"/>
          </a:xfrm>
        </p:grpSpPr>
        <p:sp>
          <p:nvSpPr>
            <p:cNvPr id="5" name="正方形/長方形 4">
              <a:extLst>
                <a:ext uri="{FF2B5EF4-FFF2-40B4-BE49-F238E27FC236}">
                  <a16:creationId xmlns:a16="http://schemas.microsoft.com/office/drawing/2014/main" id="{296C6ED1-2973-BBF3-975D-0FFE2646F89B}"/>
                </a:ext>
              </a:extLst>
            </p:cNvPr>
            <p:cNvSpPr/>
            <p:nvPr/>
          </p:nvSpPr>
          <p:spPr>
            <a:xfrm>
              <a:off x="798022" y="1491642"/>
              <a:ext cx="897774" cy="685800"/>
            </a:xfrm>
            <a:prstGeom prst="rect">
              <a:avLst/>
            </a:prstGeom>
            <a:solidFill>
              <a:srgbClr val="012169"/>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3</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6" name="正方形/長方形 5">
              <a:extLst>
                <a:ext uri="{FF2B5EF4-FFF2-40B4-BE49-F238E27FC236}">
                  <a16:creationId xmlns:a16="http://schemas.microsoft.com/office/drawing/2014/main" id="{B7748D8F-8B29-E9D9-4379-EEFE284505E9}"/>
                </a:ext>
              </a:extLst>
            </p:cNvPr>
            <p:cNvSpPr/>
            <p:nvPr/>
          </p:nvSpPr>
          <p:spPr>
            <a:xfrm>
              <a:off x="1695796" y="1491641"/>
              <a:ext cx="9971998" cy="685801"/>
            </a:xfrm>
            <a:prstGeom prst="rect">
              <a:avLst/>
            </a:prstGeom>
            <a:solidFill>
              <a:srgbClr val="FEDD00"/>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Analyze </a:t>
              </a:r>
              <a:r>
                <a:rPr kumimoji="1"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relationship b/w MPHI and </a:t>
              </a:r>
              <a:r>
                <a:rPr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health infrastructure</a:t>
              </a:r>
              <a:endParaRPr kumimoji="1" lang="ja-JP" altLang="en-US" sz="2800" b="1">
                <a:solidFill>
                  <a:schemeClr val="tx1"/>
                </a:solidFill>
                <a:latin typeface="Helvetica Neue" panose="02000503000000020004" pitchFamily="2" charset="0"/>
                <a:cs typeface="Helvetica Neue" panose="02000503000000020004" pitchFamily="2" charset="0"/>
              </a:endParaRPr>
            </a:p>
          </p:txBody>
        </p:sp>
      </p:grpSp>
    </p:spTree>
    <p:extLst>
      <p:ext uri="{BB962C8B-B14F-4D97-AF65-F5344CB8AC3E}">
        <p14:creationId xmlns:p14="http://schemas.microsoft.com/office/powerpoint/2010/main" val="15084267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MPHI and the health infrastructure</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3" name="タイトル 1">
            <a:extLst>
              <a:ext uri="{FF2B5EF4-FFF2-40B4-BE49-F238E27FC236}">
                <a16:creationId xmlns:a16="http://schemas.microsoft.com/office/drawing/2014/main" id="{CFCFD50A-6A87-1C90-0323-34E8C4005578}"/>
              </a:ext>
            </a:extLst>
          </p:cNvPr>
          <p:cNvSpPr txBox="1">
            <a:spLocks/>
          </p:cNvSpPr>
          <p:nvPr/>
        </p:nvSpPr>
        <p:spPr>
          <a:xfrm>
            <a:off x="180000" y="826331"/>
            <a:ext cx="5916000" cy="2662267"/>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b="1" dirty="0">
                <a:solidFill>
                  <a:srgbClr val="012169"/>
                </a:solidFill>
                <a:latin typeface="Helvetica Neue" panose="02000503000000020004" pitchFamily="2" charset="0"/>
                <a:cs typeface="Helvetica Neue" panose="02000503000000020004" pitchFamily="2" charset="0"/>
              </a:rPr>
              <a:t>“Frontier Municipalities”</a:t>
            </a:r>
          </a:p>
          <a:p>
            <a:pPr marL="457200" indent="-457200">
              <a:lnSpc>
                <a:spcPct val="100000"/>
              </a:lnSpc>
              <a:spcBef>
                <a:spcPts val="600"/>
              </a:spcBef>
              <a:buFont typeface="Wingdings" pitchFamily="2" charset="2"/>
              <a:buChar char="n"/>
            </a:pPr>
            <a:r>
              <a:rPr lang="en-US" altLang="ja-JP" sz="2400" dirty="0">
                <a:solidFill>
                  <a:srgbClr val="012169"/>
                </a:solidFill>
                <a:latin typeface="Helvetica Neue" panose="02000503000000020004" pitchFamily="2" charset="0"/>
                <a:cs typeface="Helvetica Neue" panose="02000503000000020004" pitchFamily="2" charset="0"/>
              </a:rPr>
              <a:t>groups of municipalities with low burden of disease</a:t>
            </a:r>
          </a:p>
          <a:p>
            <a:pPr marL="457200" indent="-457200">
              <a:lnSpc>
                <a:spcPct val="100000"/>
              </a:lnSpc>
              <a:spcBef>
                <a:spcPts val="600"/>
              </a:spcBef>
              <a:buFont typeface="Wingdings" pitchFamily="2" charset="2"/>
              <a:buChar char="n"/>
            </a:pPr>
            <a:r>
              <a:rPr lang="en-US" altLang="ja-JP" sz="2400" dirty="0">
                <a:solidFill>
                  <a:srgbClr val="012169"/>
                </a:solidFill>
                <a:latin typeface="Helvetica Neue" panose="02000503000000020004" pitchFamily="2" charset="0"/>
                <a:cs typeface="Helvetica Neue" panose="02000503000000020004" pitchFamily="2" charset="0"/>
              </a:rPr>
              <a:t>MPHI lower than the 25th percentile</a:t>
            </a:r>
          </a:p>
          <a:p>
            <a:pPr marL="457200" indent="-457200">
              <a:lnSpc>
                <a:spcPct val="100000"/>
              </a:lnSpc>
              <a:spcBef>
                <a:spcPts val="600"/>
              </a:spcBef>
              <a:buFont typeface="Wingdings" pitchFamily="2" charset="2"/>
              <a:buChar char="n"/>
            </a:pPr>
            <a:r>
              <a:rPr lang="en-US" altLang="ja-JP" sz="2400" dirty="0">
                <a:solidFill>
                  <a:srgbClr val="012169"/>
                </a:solidFill>
                <a:latin typeface="Helvetica Neue" panose="02000503000000020004" pitchFamily="2" charset="0"/>
                <a:cs typeface="Helvetica Neue" panose="02000503000000020004" pitchFamily="2" charset="0"/>
              </a:rPr>
              <a:t>Fewer health professionals, lower medical equipment, more hospitals</a:t>
            </a:r>
          </a:p>
        </p:txBody>
      </p:sp>
      <p:sp>
        <p:nvSpPr>
          <p:cNvPr id="12" name="タイトル 1">
            <a:extLst>
              <a:ext uri="{FF2B5EF4-FFF2-40B4-BE49-F238E27FC236}">
                <a16:creationId xmlns:a16="http://schemas.microsoft.com/office/drawing/2014/main" id="{044415C0-9D29-D748-16CC-139ECECB8F62}"/>
              </a:ext>
            </a:extLst>
          </p:cNvPr>
          <p:cNvSpPr txBox="1">
            <a:spLocks/>
          </p:cNvSpPr>
          <p:nvPr/>
        </p:nvSpPr>
        <p:spPr>
          <a:xfrm>
            <a:off x="6096000" y="826331"/>
            <a:ext cx="5916000" cy="2662267"/>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b="1" dirty="0">
                <a:solidFill>
                  <a:srgbClr val="012169"/>
                </a:solidFill>
                <a:latin typeface="Helvetica Neue" panose="02000503000000020004" pitchFamily="2" charset="0"/>
                <a:cs typeface="Helvetica Neue" panose="02000503000000020004" pitchFamily="2" charset="0"/>
              </a:rPr>
              <a:t>“Catch-up  Municipalities”:</a:t>
            </a:r>
            <a:endParaRPr lang="en-US" altLang="ja-JP" sz="3200" dirty="0">
              <a:solidFill>
                <a:srgbClr val="012169"/>
              </a:solidFill>
              <a:latin typeface="Helvetica Neue" panose="02000503000000020004" pitchFamily="2" charset="0"/>
              <a:cs typeface="Helvetica Neue" panose="02000503000000020004" pitchFamily="2" charset="0"/>
            </a:endParaRPr>
          </a:p>
          <a:p>
            <a:pPr marL="457200" indent="-457200">
              <a:lnSpc>
                <a:spcPct val="100000"/>
              </a:lnSpc>
              <a:spcBef>
                <a:spcPts val="600"/>
              </a:spcBef>
              <a:buFont typeface="Wingdings" pitchFamily="2" charset="2"/>
              <a:buChar char="n"/>
            </a:pPr>
            <a:r>
              <a:rPr lang="en-US" altLang="ja-JP" sz="2400" dirty="0">
                <a:solidFill>
                  <a:srgbClr val="012169"/>
                </a:solidFill>
                <a:latin typeface="Helvetica Neue" panose="02000503000000020004" pitchFamily="2" charset="0"/>
                <a:cs typeface="Helvetica Neue" panose="02000503000000020004" pitchFamily="2" charset="0"/>
              </a:rPr>
              <a:t>groups of municipalities with high  burden of disease</a:t>
            </a:r>
          </a:p>
          <a:p>
            <a:pPr marL="457200" indent="-457200">
              <a:lnSpc>
                <a:spcPct val="100000"/>
              </a:lnSpc>
              <a:spcBef>
                <a:spcPts val="600"/>
              </a:spcBef>
              <a:buFont typeface="Wingdings" pitchFamily="2" charset="2"/>
              <a:buChar char="n"/>
            </a:pPr>
            <a:r>
              <a:rPr lang="en-US" altLang="ja-JP" sz="2400" dirty="0">
                <a:solidFill>
                  <a:srgbClr val="012169"/>
                </a:solidFill>
                <a:latin typeface="Helvetica Neue" panose="02000503000000020004" pitchFamily="2" charset="0"/>
                <a:cs typeface="Helvetica Neue" panose="02000503000000020004" pitchFamily="2" charset="0"/>
              </a:rPr>
              <a:t>MPHI lower than the 75th percentile</a:t>
            </a:r>
          </a:p>
          <a:p>
            <a:pPr marL="457200" indent="-457200">
              <a:lnSpc>
                <a:spcPct val="100000"/>
              </a:lnSpc>
              <a:spcBef>
                <a:spcPts val="600"/>
              </a:spcBef>
              <a:buFont typeface="Wingdings" pitchFamily="2" charset="2"/>
              <a:buChar char="n"/>
            </a:pPr>
            <a:r>
              <a:rPr lang="en-US" altLang="ja-JP" sz="2400" dirty="0">
                <a:solidFill>
                  <a:srgbClr val="012169"/>
                </a:solidFill>
                <a:latin typeface="Helvetica Neue" panose="02000503000000020004" pitchFamily="2" charset="0"/>
                <a:cs typeface="Helvetica Neue" panose="02000503000000020004" pitchFamily="2" charset="0"/>
              </a:rPr>
              <a:t>More health professionals, more medical equipment, fewer hospitals</a:t>
            </a:r>
          </a:p>
        </p:txBody>
      </p:sp>
      <p:pic>
        <p:nvPicPr>
          <p:cNvPr id="13" name="図 12">
            <a:extLst>
              <a:ext uri="{FF2B5EF4-FFF2-40B4-BE49-F238E27FC236}">
                <a16:creationId xmlns:a16="http://schemas.microsoft.com/office/drawing/2014/main" id="{9EC6B5C8-2CB7-26F3-D9A5-8ED6CF3026F5}"/>
              </a:ext>
            </a:extLst>
          </p:cNvPr>
          <p:cNvPicPr>
            <a:picLocks noChangeAspect="1"/>
          </p:cNvPicPr>
          <p:nvPr/>
        </p:nvPicPr>
        <p:blipFill>
          <a:blip r:embed="rId3"/>
          <a:stretch>
            <a:fillRect/>
          </a:stretch>
        </p:blipFill>
        <p:spPr>
          <a:xfrm>
            <a:off x="0" y="3999669"/>
            <a:ext cx="12192000" cy="2032000"/>
          </a:xfrm>
          <a:prstGeom prst="rect">
            <a:avLst/>
          </a:prstGeom>
        </p:spPr>
      </p:pic>
      <p:sp>
        <p:nvSpPr>
          <p:cNvPr id="14" name="タイトル 1">
            <a:extLst>
              <a:ext uri="{FF2B5EF4-FFF2-40B4-BE49-F238E27FC236}">
                <a16:creationId xmlns:a16="http://schemas.microsoft.com/office/drawing/2014/main" id="{00D88425-E9AB-D6FE-B9E0-1229C5258D58}"/>
              </a:ext>
            </a:extLst>
          </p:cNvPr>
          <p:cNvSpPr txBox="1">
            <a:spLocks/>
          </p:cNvSpPr>
          <p:nvPr/>
        </p:nvSpPr>
        <p:spPr>
          <a:xfrm>
            <a:off x="0" y="6433268"/>
            <a:ext cx="12192000" cy="424732"/>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endParaRPr lang="en-US" altLang="ja-JP" sz="1200" dirty="0">
              <a:solidFill>
                <a:schemeClr val="bg1">
                  <a:lumMod val="65000"/>
                </a:schemeClr>
              </a:solidFill>
              <a:latin typeface="Helvetica Neue" panose="02000503000000020004" pitchFamily="2" charset="0"/>
              <a:cs typeface="Helvetica Neue" panose="02000503000000020004" pitchFamily="2" charset="0"/>
            </a:endParaRPr>
          </a:p>
          <a:p>
            <a:r>
              <a:rPr lang="en-US" altLang="ja-JP" sz="1200" dirty="0">
                <a:solidFill>
                  <a:schemeClr val="bg1">
                    <a:lumMod val="65000"/>
                  </a:schemeClr>
                </a:solidFill>
                <a:latin typeface="Helvetica Neue" panose="02000503000000020004" pitchFamily="2" charset="0"/>
                <a:cs typeface="Helvetica Neue" panose="02000503000000020004" pitchFamily="2" charset="0"/>
              </a:rPr>
              <a:t>Source: Authors’ calculation.</a:t>
            </a:r>
            <a:endParaRPr lang="ja-JP" altLang="en-US" sz="1200">
              <a:solidFill>
                <a:schemeClr val="bg1">
                  <a:lumMod val="65000"/>
                </a:schemeClr>
              </a:solidFill>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864407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Outline</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grpSp>
        <p:nvGrpSpPr>
          <p:cNvPr id="15" name="グループ化 14">
            <a:extLst>
              <a:ext uri="{FF2B5EF4-FFF2-40B4-BE49-F238E27FC236}">
                <a16:creationId xmlns:a16="http://schemas.microsoft.com/office/drawing/2014/main" id="{C43046D3-706F-55ED-9C85-A4FAC2FC8433}"/>
              </a:ext>
            </a:extLst>
          </p:cNvPr>
          <p:cNvGrpSpPr/>
          <p:nvPr/>
        </p:nvGrpSpPr>
        <p:grpSpPr>
          <a:xfrm>
            <a:off x="661113" y="918334"/>
            <a:ext cx="10869774" cy="685800"/>
            <a:chOff x="798022" y="1491642"/>
            <a:chExt cx="10869774" cy="685800"/>
          </a:xfrm>
          <a:solidFill>
            <a:schemeClr val="bg1">
              <a:lumMod val="50000"/>
            </a:schemeClr>
          </a:solidFill>
        </p:grpSpPr>
        <p:sp>
          <p:nvSpPr>
            <p:cNvPr id="3" name="正方形/長方形 2">
              <a:extLst>
                <a:ext uri="{FF2B5EF4-FFF2-40B4-BE49-F238E27FC236}">
                  <a16:creationId xmlns:a16="http://schemas.microsoft.com/office/drawing/2014/main" id="{D85FA8D3-0C6F-2D62-5012-28D4E80A9996}"/>
                </a:ext>
              </a:extLst>
            </p:cNvPr>
            <p:cNvSpPr/>
            <p:nvPr/>
          </p:nvSpPr>
          <p:spPr>
            <a:xfrm>
              <a:off x="798022" y="1491642"/>
              <a:ext cx="897774" cy="685800"/>
            </a:xfrm>
            <a:prstGeom prst="rect">
              <a:avLst/>
            </a:prstGeom>
            <a:grp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1</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13" name="正方形/長方形 12">
              <a:extLst>
                <a:ext uri="{FF2B5EF4-FFF2-40B4-BE49-F238E27FC236}">
                  <a16:creationId xmlns:a16="http://schemas.microsoft.com/office/drawing/2014/main" id="{3C37345A-4020-EE34-D720-0471EA855ACD}"/>
                </a:ext>
              </a:extLst>
            </p:cNvPr>
            <p:cNvSpPr/>
            <p:nvPr/>
          </p:nvSpPr>
          <p:spPr>
            <a:xfrm>
              <a:off x="1695796" y="1491642"/>
              <a:ext cx="9972000" cy="685800"/>
            </a:xfrm>
            <a:prstGeom prst="rect">
              <a:avLst/>
            </a:prstGeom>
            <a:solidFill>
              <a:schemeClr val="bg1">
                <a:lumMod val="75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Brief overview of current health status and infrastructure</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sp>
        <p:nvSpPr>
          <p:cNvPr id="14" name="三角形 13">
            <a:extLst>
              <a:ext uri="{FF2B5EF4-FFF2-40B4-BE49-F238E27FC236}">
                <a16:creationId xmlns:a16="http://schemas.microsoft.com/office/drawing/2014/main" id="{8EF7B80F-D6A5-73DA-0AE9-3CE00CDC597A}"/>
              </a:ext>
            </a:extLst>
          </p:cNvPr>
          <p:cNvSpPr/>
          <p:nvPr/>
        </p:nvSpPr>
        <p:spPr>
          <a:xfrm flipV="1">
            <a:off x="5126182" y="1784569"/>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6" name="グループ化 15">
            <a:extLst>
              <a:ext uri="{FF2B5EF4-FFF2-40B4-BE49-F238E27FC236}">
                <a16:creationId xmlns:a16="http://schemas.microsoft.com/office/drawing/2014/main" id="{A3BC3E62-0F0C-2502-F385-674B9C97EC3C}"/>
              </a:ext>
            </a:extLst>
          </p:cNvPr>
          <p:cNvGrpSpPr/>
          <p:nvPr/>
        </p:nvGrpSpPr>
        <p:grpSpPr>
          <a:xfrm>
            <a:off x="661114" y="2229947"/>
            <a:ext cx="10869772" cy="685800"/>
            <a:chOff x="798022" y="1491642"/>
            <a:chExt cx="10869772" cy="685800"/>
          </a:xfrm>
        </p:grpSpPr>
        <p:sp>
          <p:nvSpPr>
            <p:cNvPr id="17" name="正方形/長方形 16">
              <a:extLst>
                <a:ext uri="{FF2B5EF4-FFF2-40B4-BE49-F238E27FC236}">
                  <a16:creationId xmlns:a16="http://schemas.microsoft.com/office/drawing/2014/main" id="{2E96894B-9824-2B3A-1AA5-3C029C74859E}"/>
                </a:ext>
              </a:extLst>
            </p:cNvPr>
            <p:cNvSpPr/>
            <p:nvPr/>
          </p:nvSpPr>
          <p:spPr>
            <a:xfrm>
              <a:off x="798022" y="1491642"/>
              <a:ext cx="897774" cy="685800"/>
            </a:xfrm>
            <a:prstGeom prst="rect">
              <a:avLst/>
            </a:prstGeom>
            <a:solidFill>
              <a:schemeClr val="bg1">
                <a:lumMod val="50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2</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18" name="正方形/長方形 17">
              <a:extLst>
                <a:ext uri="{FF2B5EF4-FFF2-40B4-BE49-F238E27FC236}">
                  <a16:creationId xmlns:a16="http://schemas.microsoft.com/office/drawing/2014/main" id="{5493AE16-A182-8177-BBA1-703A3BAC0885}"/>
                </a:ext>
              </a:extLst>
            </p:cNvPr>
            <p:cNvSpPr/>
            <p:nvPr/>
          </p:nvSpPr>
          <p:spPr>
            <a:xfrm>
              <a:off x="1695795" y="1491642"/>
              <a:ext cx="9971999" cy="685800"/>
            </a:xfrm>
            <a:prstGeom prst="rect">
              <a:avLst/>
            </a:prstGeom>
            <a:solidFill>
              <a:schemeClr val="bg1">
                <a:lumMod val="75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Identify the disease </a:t>
              </a: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burden at the municipality level</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sp>
        <p:nvSpPr>
          <p:cNvPr id="19" name="正方形/長方形 18">
            <a:extLst>
              <a:ext uri="{FF2B5EF4-FFF2-40B4-BE49-F238E27FC236}">
                <a16:creationId xmlns:a16="http://schemas.microsoft.com/office/drawing/2014/main" id="{FD910ECD-2C2B-9102-3FEE-0510A4C08F1D}"/>
              </a:ext>
            </a:extLst>
          </p:cNvPr>
          <p:cNvSpPr/>
          <p:nvPr/>
        </p:nvSpPr>
        <p:spPr>
          <a:xfrm>
            <a:off x="1695795" y="3071580"/>
            <a:ext cx="9698181" cy="461665"/>
          </a:xfrm>
          <a:prstGeom prst="rect">
            <a:avLst/>
          </a:prstGeom>
          <a:solidFill>
            <a:schemeClr val="bg1">
              <a:lumMod val="7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4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Predict subjective health conditions at the municipality level</a:t>
            </a:r>
            <a:endParaRPr kumimoji="1" lang="ja-JP" altLang="en-US" sz="2400">
              <a:solidFill>
                <a:schemeClr val="bg1">
                  <a:lumMod val="50000"/>
                </a:schemeClr>
              </a:solidFill>
              <a:latin typeface="Helvetica Neue" panose="02000503000000020004" pitchFamily="2" charset="0"/>
              <a:cs typeface="Helvetica Neue" panose="02000503000000020004" pitchFamily="2" charset="0"/>
            </a:endParaRPr>
          </a:p>
        </p:txBody>
      </p:sp>
      <p:sp>
        <p:nvSpPr>
          <p:cNvPr id="20" name="正方形/長方形 19">
            <a:extLst>
              <a:ext uri="{FF2B5EF4-FFF2-40B4-BE49-F238E27FC236}">
                <a16:creationId xmlns:a16="http://schemas.microsoft.com/office/drawing/2014/main" id="{A5C279CF-5132-5F7F-248A-09DD5D98FFBD}"/>
              </a:ext>
            </a:extLst>
          </p:cNvPr>
          <p:cNvSpPr/>
          <p:nvPr/>
        </p:nvSpPr>
        <p:spPr>
          <a:xfrm>
            <a:off x="1695796" y="3700484"/>
            <a:ext cx="9698180" cy="461665"/>
          </a:xfrm>
          <a:prstGeom prst="rect">
            <a:avLst/>
          </a:prstGeom>
          <a:solidFill>
            <a:schemeClr val="bg1">
              <a:lumMod val="7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4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Construct the Municipal Public Health Index (MPHI)</a:t>
            </a:r>
            <a:endParaRPr kumimoji="1" lang="ja-JP" altLang="en-US" sz="2400">
              <a:solidFill>
                <a:schemeClr val="bg1">
                  <a:lumMod val="50000"/>
                </a:schemeClr>
              </a:solidFill>
              <a:latin typeface="Helvetica Neue" panose="02000503000000020004" pitchFamily="2" charset="0"/>
              <a:cs typeface="Helvetica Neue" panose="02000503000000020004" pitchFamily="2" charset="0"/>
            </a:endParaRPr>
          </a:p>
        </p:txBody>
      </p:sp>
      <p:cxnSp>
        <p:nvCxnSpPr>
          <p:cNvPr id="23" name="直線コネクタ 22">
            <a:extLst>
              <a:ext uri="{FF2B5EF4-FFF2-40B4-BE49-F238E27FC236}">
                <a16:creationId xmlns:a16="http://schemas.microsoft.com/office/drawing/2014/main" id="{6DF7891D-FDCB-BFFD-AFC8-4B3D96B5BF7E}"/>
              </a:ext>
            </a:extLst>
          </p:cNvPr>
          <p:cNvCxnSpPr>
            <a:cxnSpLocks/>
          </p:cNvCxnSpPr>
          <p:nvPr/>
        </p:nvCxnSpPr>
        <p:spPr>
          <a:xfrm>
            <a:off x="1110001" y="2947384"/>
            <a:ext cx="0" cy="100800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FCAD46F-FE5B-7874-92D2-43996290F183}"/>
              </a:ext>
            </a:extLst>
          </p:cNvPr>
          <p:cNvCxnSpPr>
            <a:cxnSpLocks/>
            <a:stCxn id="19" idx="1"/>
          </p:cNvCxnSpPr>
          <p:nvPr/>
        </p:nvCxnSpPr>
        <p:spPr>
          <a:xfrm flipH="1">
            <a:off x="1110001" y="3302413"/>
            <a:ext cx="585794" cy="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669CD648-E320-BF7E-4B32-AD912C4FAB48}"/>
              </a:ext>
            </a:extLst>
          </p:cNvPr>
          <p:cNvCxnSpPr>
            <a:cxnSpLocks/>
            <a:stCxn id="20" idx="1"/>
          </p:cNvCxnSpPr>
          <p:nvPr/>
        </p:nvCxnSpPr>
        <p:spPr>
          <a:xfrm flipH="1">
            <a:off x="1110001" y="3931317"/>
            <a:ext cx="585795" cy="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
        <p:nvSpPr>
          <p:cNvPr id="29" name="三角形 28">
            <a:extLst>
              <a:ext uri="{FF2B5EF4-FFF2-40B4-BE49-F238E27FC236}">
                <a16:creationId xmlns:a16="http://schemas.microsoft.com/office/drawing/2014/main" id="{96CDA03E-7729-0EE2-1554-2F7C460C196A}"/>
              </a:ext>
            </a:extLst>
          </p:cNvPr>
          <p:cNvSpPr/>
          <p:nvPr/>
        </p:nvSpPr>
        <p:spPr>
          <a:xfrm flipV="1">
            <a:off x="5126182" y="4282616"/>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三角形 34">
            <a:extLst>
              <a:ext uri="{FF2B5EF4-FFF2-40B4-BE49-F238E27FC236}">
                <a16:creationId xmlns:a16="http://schemas.microsoft.com/office/drawing/2014/main" id="{5EC9AF4C-5CDC-6442-570F-4686B2D391D1}"/>
              </a:ext>
            </a:extLst>
          </p:cNvPr>
          <p:cNvSpPr/>
          <p:nvPr/>
        </p:nvSpPr>
        <p:spPr>
          <a:xfrm flipV="1">
            <a:off x="5126182" y="5588999"/>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7" name="グループ化 6">
            <a:extLst>
              <a:ext uri="{FF2B5EF4-FFF2-40B4-BE49-F238E27FC236}">
                <a16:creationId xmlns:a16="http://schemas.microsoft.com/office/drawing/2014/main" id="{4C511E85-F35F-480D-9070-DB381D99B013}"/>
              </a:ext>
            </a:extLst>
          </p:cNvPr>
          <p:cNvGrpSpPr/>
          <p:nvPr/>
        </p:nvGrpSpPr>
        <p:grpSpPr>
          <a:xfrm>
            <a:off x="661114" y="6017326"/>
            <a:ext cx="10869772" cy="685801"/>
            <a:chOff x="798022" y="1491641"/>
            <a:chExt cx="10869772" cy="685801"/>
          </a:xfrm>
        </p:grpSpPr>
        <p:sp>
          <p:nvSpPr>
            <p:cNvPr id="8" name="正方形/長方形 7">
              <a:extLst>
                <a:ext uri="{FF2B5EF4-FFF2-40B4-BE49-F238E27FC236}">
                  <a16:creationId xmlns:a16="http://schemas.microsoft.com/office/drawing/2014/main" id="{3CE35E59-03B3-D3D3-E8E0-027C2825E9B1}"/>
                </a:ext>
              </a:extLst>
            </p:cNvPr>
            <p:cNvSpPr/>
            <p:nvPr/>
          </p:nvSpPr>
          <p:spPr>
            <a:xfrm>
              <a:off x="798022" y="1491642"/>
              <a:ext cx="897774" cy="685800"/>
            </a:xfrm>
            <a:prstGeom prst="rect">
              <a:avLst/>
            </a:prstGeom>
            <a:solidFill>
              <a:srgbClr val="012169"/>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4</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9" name="正方形/長方形 8">
              <a:extLst>
                <a:ext uri="{FF2B5EF4-FFF2-40B4-BE49-F238E27FC236}">
                  <a16:creationId xmlns:a16="http://schemas.microsoft.com/office/drawing/2014/main" id="{9CBFE6C7-2C91-C8A9-C40F-5C38E45936A1}"/>
                </a:ext>
              </a:extLst>
            </p:cNvPr>
            <p:cNvSpPr/>
            <p:nvPr/>
          </p:nvSpPr>
          <p:spPr>
            <a:xfrm>
              <a:off x="1695796" y="1491641"/>
              <a:ext cx="9971998" cy="685801"/>
            </a:xfrm>
            <a:prstGeom prst="rect">
              <a:avLst/>
            </a:prstGeom>
            <a:solidFill>
              <a:srgbClr val="FEDD00"/>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Policy recommendation</a:t>
              </a:r>
              <a:endParaRPr kumimoji="1" lang="ja-JP" altLang="en-US" sz="2800" b="1">
                <a:solidFill>
                  <a:schemeClr val="tx1"/>
                </a:solidFill>
                <a:latin typeface="Helvetica Neue" panose="02000503000000020004" pitchFamily="2" charset="0"/>
                <a:cs typeface="Helvetica Neue" panose="02000503000000020004" pitchFamily="2" charset="0"/>
              </a:endParaRPr>
            </a:p>
          </p:txBody>
        </p:sp>
      </p:grpSp>
      <p:grpSp>
        <p:nvGrpSpPr>
          <p:cNvPr id="10" name="グループ化 9">
            <a:extLst>
              <a:ext uri="{FF2B5EF4-FFF2-40B4-BE49-F238E27FC236}">
                <a16:creationId xmlns:a16="http://schemas.microsoft.com/office/drawing/2014/main" id="{3F34C043-4B16-FC85-B166-40C7A1C74482}"/>
              </a:ext>
            </a:extLst>
          </p:cNvPr>
          <p:cNvGrpSpPr/>
          <p:nvPr/>
        </p:nvGrpSpPr>
        <p:grpSpPr>
          <a:xfrm>
            <a:off x="661114" y="4736907"/>
            <a:ext cx="10869772" cy="685801"/>
            <a:chOff x="798022" y="1491641"/>
            <a:chExt cx="10869772" cy="685801"/>
          </a:xfrm>
        </p:grpSpPr>
        <p:sp>
          <p:nvSpPr>
            <p:cNvPr id="11" name="正方形/長方形 10">
              <a:extLst>
                <a:ext uri="{FF2B5EF4-FFF2-40B4-BE49-F238E27FC236}">
                  <a16:creationId xmlns:a16="http://schemas.microsoft.com/office/drawing/2014/main" id="{50903C29-8956-3D05-790F-B954EBAFE73E}"/>
                </a:ext>
              </a:extLst>
            </p:cNvPr>
            <p:cNvSpPr/>
            <p:nvPr/>
          </p:nvSpPr>
          <p:spPr>
            <a:xfrm>
              <a:off x="798022" y="1491642"/>
              <a:ext cx="897774" cy="685800"/>
            </a:xfrm>
            <a:prstGeom prst="rect">
              <a:avLst/>
            </a:prstGeom>
            <a:solidFill>
              <a:schemeClr val="bg1">
                <a:lumMod val="50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3</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12" name="正方形/長方形 11">
              <a:extLst>
                <a:ext uri="{FF2B5EF4-FFF2-40B4-BE49-F238E27FC236}">
                  <a16:creationId xmlns:a16="http://schemas.microsoft.com/office/drawing/2014/main" id="{DE8A76A0-CE1D-E0FC-9B13-E74608D3E0AF}"/>
                </a:ext>
              </a:extLst>
            </p:cNvPr>
            <p:cNvSpPr/>
            <p:nvPr/>
          </p:nvSpPr>
          <p:spPr>
            <a:xfrm>
              <a:off x="1695796" y="1491641"/>
              <a:ext cx="9971998" cy="685801"/>
            </a:xfrm>
            <a:prstGeom prst="rect">
              <a:avLst/>
            </a:prstGeom>
            <a:solidFill>
              <a:schemeClr val="bg1">
                <a:lumMod val="75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Analyze </a:t>
              </a:r>
              <a:r>
                <a:rPr kumimoji="1"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relationship b/w MPHI and </a:t>
              </a: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health infrastructure</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spTree>
    <p:extLst>
      <p:ext uri="{BB962C8B-B14F-4D97-AF65-F5344CB8AC3E}">
        <p14:creationId xmlns:p14="http://schemas.microsoft.com/office/powerpoint/2010/main" val="26832857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Policy recommendation</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6" name="タイトル 1">
            <a:extLst>
              <a:ext uri="{FF2B5EF4-FFF2-40B4-BE49-F238E27FC236}">
                <a16:creationId xmlns:a16="http://schemas.microsoft.com/office/drawing/2014/main" id="{45C82B1C-99F4-B0C0-4824-1437A65414EA}"/>
              </a:ext>
            </a:extLst>
          </p:cNvPr>
          <p:cNvSpPr txBox="1">
            <a:spLocks/>
          </p:cNvSpPr>
          <p:nvPr/>
        </p:nvSpPr>
        <p:spPr>
          <a:xfrm>
            <a:off x="180000" y="1443841"/>
            <a:ext cx="11931790" cy="397031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600" b="1" dirty="0">
                <a:solidFill>
                  <a:srgbClr val="012169"/>
                </a:solidFill>
                <a:latin typeface="Helvetica Neue" panose="02000503000000020004" pitchFamily="2" charset="0"/>
                <a:cs typeface="Helvetica Neue" panose="02000503000000020004" pitchFamily="2" charset="0"/>
              </a:rPr>
              <a:t>We recommend the government increase the number of medical workers and the amount of medical equipment in municipalities with high burden of disease as identified by our MPHI, so as to promote the full utilization of existing medical facilities and, hence, reduce the numbers of deaths and hospitalization.</a:t>
            </a:r>
            <a:endParaRPr lang="ja-JP" altLang="en-US" sz="3600" b="1">
              <a:solidFill>
                <a:srgbClr val="012169"/>
              </a:solidFill>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407477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Introduction</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6" name="タイトル 1">
            <a:extLst>
              <a:ext uri="{FF2B5EF4-FFF2-40B4-BE49-F238E27FC236}">
                <a16:creationId xmlns:a16="http://schemas.microsoft.com/office/drawing/2014/main" id="{45C82B1C-99F4-B0C0-4824-1437A65414EA}"/>
              </a:ext>
            </a:extLst>
          </p:cNvPr>
          <p:cNvSpPr txBox="1">
            <a:spLocks/>
          </p:cNvSpPr>
          <p:nvPr/>
        </p:nvSpPr>
        <p:spPr>
          <a:xfrm>
            <a:off x="180000" y="826331"/>
            <a:ext cx="11931790" cy="107721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a:solidFill>
                  <a:srgbClr val="012169"/>
                </a:solidFill>
                <a:latin typeface="Helvetica Neue" panose="02000503000000020004" pitchFamily="2" charset="0"/>
                <a:cs typeface="Helvetica Neue" panose="02000503000000020004" pitchFamily="2" charset="0"/>
              </a:rPr>
              <a:t>The health status in Brazil has improved over the years.</a:t>
            </a:r>
          </a:p>
          <a:p>
            <a:pPr>
              <a:lnSpc>
                <a:spcPct val="100000"/>
              </a:lnSpc>
              <a:spcBef>
                <a:spcPts val="0"/>
              </a:spcBef>
            </a:pPr>
            <a:r>
              <a:rPr lang="en-US" altLang="ja-JP" sz="3200">
                <a:solidFill>
                  <a:srgbClr val="012169"/>
                </a:solidFill>
                <a:latin typeface="Helvetica Neue" panose="02000503000000020004" pitchFamily="2" charset="0"/>
                <a:cs typeface="Helvetica Neue" panose="02000503000000020004" pitchFamily="2" charset="0"/>
              </a:rPr>
              <a:t>Looking within the country, however, there remains a gap.</a:t>
            </a:r>
          </a:p>
        </p:txBody>
      </p:sp>
      <p:sp>
        <p:nvSpPr>
          <p:cNvPr id="10" name="タイトル 1">
            <a:extLst>
              <a:ext uri="{FF2B5EF4-FFF2-40B4-BE49-F238E27FC236}">
                <a16:creationId xmlns:a16="http://schemas.microsoft.com/office/drawing/2014/main" id="{87E304C0-F13E-6253-F41F-57B73D383F93}"/>
              </a:ext>
            </a:extLst>
          </p:cNvPr>
          <p:cNvSpPr txBox="1">
            <a:spLocks/>
          </p:cNvSpPr>
          <p:nvPr/>
        </p:nvSpPr>
        <p:spPr>
          <a:xfrm>
            <a:off x="595527" y="2125148"/>
            <a:ext cx="4807745"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400" i="1" dirty="0">
                <a:solidFill>
                  <a:srgbClr val="009739"/>
                </a:solidFill>
                <a:latin typeface="Helvetica Neue" panose="02000503000000020004" pitchFamily="2" charset="0"/>
                <a:cs typeface="Helvetica Neue" panose="02000503000000020004" pitchFamily="2" charset="0"/>
              </a:rPr>
              <a:t>Life expectancy</a:t>
            </a:r>
            <a:endParaRPr lang="ja-JP" altLang="en-US" sz="2400" i="1">
              <a:solidFill>
                <a:srgbClr val="009739"/>
              </a:solidFill>
              <a:latin typeface="Helvetica Neue" panose="02000503000000020004" pitchFamily="2" charset="0"/>
              <a:cs typeface="Helvetica Neue" panose="02000503000000020004" pitchFamily="2" charset="0"/>
            </a:endParaRPr>
          </a:p>
        </p:txBody>
      </p:sp>
      <p:sp>
        <p:nvSpPr>
          <p:cNvPr id="14" name="タイトル 1">
            <a:extLst>
              <a:ext uri="{FF2B5EF4-FFF2-40B4-BE49-F238E27FC236}">
                <a16:creationId xmlns:a16="http://schemas.microsoft.com/office/drawing/2014/main" id="{B8081643-30D4-3F2F-817E-5CB1A1887680}"/>
              </a:ext>
            </a:extLst>
          </p:cNvPr>
          <p:cNvSpPr txBox="1">
            <a:spLocks/>
          </p:cNvSpPr>
          <p:nvPr/>
        </p:nvSpPr>
        <p:spPr>
          <a:xfrm>
            <a:off x="0" y="6433268"/>
            <a:ext cx="12192000" cy="424732"/>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endParaRPr lang="en-US" altLang="ja-JP" sz="1200" dirty="0">
              <a:solidFill>
                <a:schemeClr val="bg1">
                  <a:lumMod val="65000"/>
                </a:schemeClr>
              </a:solidFill>
              <a:latin typeface="Helvetica Neue" panose="02000503000000020004" pitchFamily="2" charset="0"/>
              <a:cs typeface="Helvetica Neue" panose="02000503000000020004" pitchFamily="2" charset="0"/>
            </a:endParaRPr>
          </a:p>
          <a:p>
            <a:r>
              <a:rPr lang="en-US" altLang="ja-JP" sz="1200" dirty="0">
                <a:solidFill>
                  <a:schemeClr val="bg1">
                    <a:lumMod val="65000"/>
                  </a:schemeClr>
                </a:solidFill>
                <a:latin typeface="Helvetica Neue" panose="02000503000000020004" pitchFamily="2" charset="0"/>
                <a:cs typeface="Helvetica Neue" panose="02000503000000020004" pitchFamily="2" charset="0"/>
              </a:rPr>
              <a:t>Sources: World Bank; Ministry of Health; Instituto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Brasileiro</a:t>
            </a:r>
            <a:r>
              <a:rPr lang="en-US" altLang="ja-JP" sz="1200" dirty="0">
                <a:solidFill>
                  <a:schemeClr val="bg1">
                    <a:lumMod val="65000"/>
                  </a:schemeClr>
                </a:solidFill>
                <a:latin typeface="Helvetica Neue" panose="02000503000000020004" pitchFamily="2" charset="0"/>
                <a:cs typeface="Helvetica Neue" panose="02000503000000020004" pitchFamily="2" charset="0"/>
              </a:rPr>
              <a:t> de Geografia e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Estatística</a:t>
            </a:r>
            <a:r>
              <a:rPr lang="en-US" altLang="ja-JP" sz="1200" dirty="0">
                <a:solidFill>
                  <a:schemeClr val="bg1">
                    <a:lumMod val="65000"/>
                  </a:schemeClr>
                </a:solidFill>
                <a:latin typeface="Helvetica Neue" panose="02000503000000020004" pitchFamily="2" charset="0"/>
                <a:cs typeface="Helvetica Neue" panose="02000503000000020004" pitchFamily="2" charset="0"/>
              </a:rPr>
              <a:t>..</a:t>
            </a:r>
            <a:endParaRPr lang="ja-JP" altLang="en-US" sz="1200">
              <a:solidFill>
                <a:schemeClr val="bg1">
                  <a:lumMod val="65000"/>
                </a:schemeClr>
              </a:solidFill>
              <a:latin typeface="Helvetica Neue" panose="02000503000000020004" pitchFamily="2" charset="0"/>
              <a:cs typeface="Helvetica Neue" panose="02000503000000020004" pitchFamily="2" charset="0"/>
            </a:endParaRPr>
          </a:p>
        </p:txBody>
      </p:sp>
      <p:sp>
        <p:nvSpPr>
          <p:cNvPr id="4" name="タイトル 1">
            <a:extLst>
              <a:ext uri="{FF2B5EF4-FFF2-40B4-BE49-F238E27FC236}">
                <a16:creationId xmlns:a16="http://schemas.microsoft.com/office/drawing/2014/main" id="{3A1AF9C5-CE11-94EA-6F46-4CD99497C36F}"/>
              </a:ext>
            </a:extLst>
          </p:cNvPr>
          <p:cNvSpPr txBox="1">
            <a:spLocks/>
          </p:cNvSpPr>
          <p:nvPr/>
        </p:nvSpPr>
        <p:spPr>
          <a:xfrm>
            <a:off x="6234327" y="2125148"/>
            <a:ext cx="5916000"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400" i="1" dirty="0">
                <a:solidFill>
                  <a:srgbClr val="009739"/>
                </a:solidFill>
                <a:latin typeface="Helvetica Neue" panose="02000503000000020004" pitchFamily="2" charset="0"/>
                <a:cs typeface="Helvetica Neue" panose="02000503000000020004" pitchFamily="2" charset="0"/>
              </a:rPr>
              <a:t>Hospitalizations</a:t>
            </a:r>
            <a:endParaRPr lang="ja-JP" altLang="en-US" sz="2400" i="1">
              <a:solidFill>
                <a:srgbClr val="009739"/>
              </a:solidFill>
              <a:latin typeface="Helvetica Neue" panose="02000503000000020004" pitchFamily="2" charset="0"/>
              <a:cs typeface="Helvetica Neue" panose="02000503000000020004" pitchFamily="2" charset="0"/>
            </a:endParaRPr>
          </a:p>
        </p:txBody>
      </p:sp>
      <p:pic>
        <p:nvPicPr>
          <p:cNvPr id="12" name="図 11">
            <a:extLst>
              <a:ext uri="{FF2B5EF4-FFF2-40B4-BE49-F238E27FC236}">
                <a16:creationId xmlns:a16="http://schemas.microsoft.com/office/drawing/2014/main" id="{0B17A06F-8665-70E0-3196-E227492BE8F9}"/>
              </a:ext>
            </a:extLst>
          </p:cNvPr>
          <p:cNvPicPr>
            <a:picLocks noChangeAspect="1"/>
          </p:cNvPicPr>
          <p:nvPr/>
        </p:nvPicPr>
        <p:blipFill>
          <a:blip r:embed="rId3"/>
          <a:stretch>
            <a:fillRect/>
          </a:stretch>
        </p:blipFill>
        <p:spPr>
          <a:xfrm>
            <a:off x="211749" y="2694524"/>
            <a:ext cx="5575300" cy="3594100"/>
          </a:xfrm>
          <a:prstGeom prst="rect">
            <a:avLst/>
          </a:prstGeom>
        </p:spPr>
      </p:pic>
      <p:pic>
        <p:nvPicPr>
          <p:cNvPr id="20" name="図 19">
            <a:extLst>
              <a:ext uri="{FF2B5EF4-FFF2-40B4-BE49-F238E27FC236}">
                <a16:creationId xmlns:a16="http://schemas.microsoft.com/office/drawing/2014/main" id="{D9B3557C-404B-111D-C5E2-474CFA35FED6}"/>
              </a:ext>
            </a:extLst>
          </p:cNvPr>
          <p:cNvPicPr>
            <a:picLocks noChangeAspect="1"/>
          </p:cNvPicPr>
          <p:nvPr/>
        </p:nvPicPr>
        <p:blipFill>
          <a:blip r:embed="rId4"/>
          <a:stretch>
            <a:fillRect/>
          </a:stretch>
        </p:blipFill>
        <p:spPr>
          <a:xfrm>
            <a:off x="6404953" y="2694524"/>
            <a:ext cx="5575300" cy="3594100"/>
          </a:xfrm>
          <a:prstGeom prst="rect">
            <a:avLst/>
          </a:prstGeom>
        </p:spPr>
      </p:pic>
      <p:sp>
        <p:nvSpPr>
          <p:cNvPr id="21" name="タイトル 1">
            <a:extLst>
              <a:ext uri="{FF2B5EF4-FFF2-40B4-BE49-F238E27FC236}">
                <a16:creationId xmlns:a16="http://schemas.microsoft.com/office/drawing/2014/main" id="{2229FAE7-9098-94C6-F6F4-351A1D7D83FF}"/>
              </a:ext>
            </a:extLst>
          </p:cNvPr>
          <p:cNvSpPr txBox="1">
            <a:spLocks/>
          </p:cNvSpPr>
          <p:nvPr/>
        </p:nvSpPr>
        <p:spPr>
          <a:xfrm>
            <a:off x="6404953" y="6191610"/>
            <a:ext cx="5575298" cy="3139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1600" i="1" dirty="0">
                <a:latin typeface="Helvetica Neue" panose="02000503000000020004" pitchFamily="2" charset="0"/>
                <a:cs typeface="Helvetica Neue" panose="02000503000000020004" pitchFamily="2" charset="0"/>
              </a:rPr>
              <a:t># of hospitalizations per 1,000 people</a:t>
            </a:r>
            <a:endParaRPr lang="ja-JP" altLang="en-US" sz="1600" i="1">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4886090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Risks and limitations</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12" name="タイトル 1">
            <a:extLst>
              <a:ext uri="{FF2B5EF4-FFF2-40B4-BE49-F238E27FC236}">
                <a16:creationId xmlns:a16="http://schemas.microsoft.com/office/drawing/2014/main" id="{143FCDCE-BE79-356B-81D3-5BE627EF9D8F}"/>
              </a:ext>
            </a:extLst>
          </p:cNvPr>
          <p:cNvSpPr txBox="1">
            <a:spLocks/>
          </p:cNvSpPr>
          <p:nvPr/>
        </p:nvSpPr>
        <p:spPr>
          <a:xfrm>
            <a:off x="180000" y="826331"/>
            <a:ext cx="11931790" cy="5663089"/>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457200" indent="-457200">
              <a:lnSpc>
                <a:spcPct val="100000"/>
              </a:lnSpc>
              <a:spcBef>
                <a:spcPts val="1200"/>
              </a:spcBef>
              <a:buFont typeface="Wingdings" pitchFamily="2" charset="2"/>
              <a:buChar char="n"/>
            </a:pPr>
            <a:r>
              <a:rPr lang="en-US" altLang="ja-JP" sz="3200" dirty="0">
                <a:solidFill>
                  <a:srgbClr val="012169"/>
                </a:solidFill>
                <a:latin typeface="Helvetica Neue" panose="02000503000000020004" pitchFamily="2" charset="0"/>
                <a:cs typeface="Helvetica Neue" panose="02000503000000020004" pitchFamily="2" charset="0"/>
              </a:rPr>
              <a:t>Major causes of deaths or hospitalizations vary a lot among municipalities. This might imply that municipalities have different medical needs, and such needs are better met with a tailormade strategy for health infrastructure expansion.</a:t>
            </a:r>
          </a:p>
          <a:p>
            <a:pPr marL="457200" indent="-457200">
              <a:lnSpc>
                <a:spcPct val="100000"/>
              </a:lnSpc>
              <a:spcBef>
                <a:spcPts val="1200"/>
              </a:spcBef>
              <a:buFont typeface="Wingdings" pitchFamily="2" charset="2"/>
              <a:buChar char="n"/>
            </a:pPr>
            <a:r>
              <a:rPr lang="en-US" altLang="ja-JP" sz="3200" dirty="0">
                <a:solidFill>
                  <a:srgbClr val="012169"/>
                </a:solidFill>
                <a:latin typeface="Helvetica Neue" panose="02000503000000020004" pitchFamily="2" charset="0"/>
                <a:cs typeface="Helvetica Neue" panose="02000503000000020004" pitchFamily="2" charset="0"/>
              </a:rPr>
              <a:t>Worth considering whether expanding infrastructure in each municipality will be effective, or it is more cost effective if the government makes a major investment in regional hubs across the country. While the availability of data does not allow us to do a deep dive into developing an investment plan that incorporates this aspect, we think this is an interesting avenue for future analysis.</a:t>
            </a:r>
          </a:p>
        </p:txBody>
      </p:sp>
    </p:spTree>
    <p:extLst>
      <p:ext uri="{BB962C8B-B14F-4D97-AF65-F5344CB8AC3E}">
        <p14:creationId xmlns:p14="http://schemas.microsoft.com/office/powerpoint/2010/main" val="29474139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Conclusions and next steps</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12" name="タイトル 1">
            <a:extLst>
              <a:ext uri="{FF2B5EF4-FFF2-40B4-BE49-F238E27FC236}">
                <a16:creationId xmlns:a16="http://schemas.microsoft.com/office/drawing/2014/main" id="{143FCDCE-BE79-356B-81D3-5BE627EF9D8F}"/>
              </a:ext>
            </a:extLst>
          </p:cNvPr>
          <p:cNvSpPr txBox="1">
            <a:spLocks/>
          </p:cNvSpPr>
          <p:nvPr/>
        </p:nvSpPr>
        <p:spPr>
          <a:xfrm>
            <a:off x="180000" y="826331"/>
            <a:ext cx="11931790" cy="1231106"/>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457200" indent="-457200">
              <a:lnSpc>
                <a:spcPct val="100000"/>
              </a:lnSpc>
              <a:spcBef>
                <a:spcPts val="1200"/>
              </a:spcBef>
              <a:buFont typeface="Wingdings" pitchFamily="2" charset="2"/>
              <a:buChar char="n"/>
            </a:pPr>
            <a:r>
              <a:rPr lang="en-US" altLang="ja-JP" sz="3200" dirty="0">
                <a:solidFill>
                  <a:srgbClr val="012169"/>
                </a:solidFill>
                <a:latin typeface="Helvetica Neue" panose="02000503000000020004" pitchFamily="2" charset="0"/>
                <a:cs typeface="Helvetica Neue" panose="02000503000000020004" pitchFamily="2" charset="0"/>
              </a:rPr>
              <a:t>XX</a:t>
            </a:r>
          </a:p>
          <a:p>
            <a:pPr marL="457200" indent="-457200">
              <a:lnSpc>
                <a:spcPct val="100000"/>
              </a:lnSpc>
              <a:spcBef>
                <a:spcPts val="1200"/>
              </a:spcBef>
              <a:buFont typeface="Wingdings" pitchFamily="2" charset="2"/>
              <a:buChar char="n"/>
            </a:pPr>
            <a:r>
              <a:rPr lang="en-US" altLang="ja-JP" sz="3200" dirty="0">
                <a:solidFill>
                  <a:srgbClr val="012169"/>
                </a:solidFill>
                <a:latin typeface="Helvetica Neue" panose="02000503000000020004" pitchFamily="2" charset="0"/>
                <a:cs typeface="Helvetica Neue" panose="02000503000000020004" pitchFamily="2" charset="0"/>
              </a:rPr>
              <a:t>XX</a:t>
            </a:r>
          </a:p>
        </p:txBody>
      </p:sp>
      <p:sp>
        <p:nvSpPr>
          <p:cNvPr id="17" name="Google Shape;195;p32">
            <a:extLst>
              <a:ext uri="{FF2B5EF4-FFF2-40B4-BE49-F238E27FC236}">
                <a16:creationId xmlns:a16="http://schemas.microsoft.com/office/drawing/2014/main" id="{264242A5-7993-6BF3-194C-24ED93BCF20D}"/>
              </a:ext>
            </a:extLst>
          </p:cNvPr>
          <p:cNvSpPr/>
          <p:nvPr/>
        </p:nvSpPr>
        <p:spPr>
          <a:xfrm>
            <a:off x="10423200" y="0"/>
            <a:ext cx="1768800" cy="1360200"/>
          </a:xfrm>
          <a:prstGeom prst="roundRect">
            <a:avLst>
              <a:gd name="adj" fmla="val 1666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t>TBD</a:t>
            </a:r>
            <a:endParaRPr sz="2300"/>
          </a:p>
        </p:txBody>
      </p:sp>
    </p:spTree>
    <p:extLst>
      <p:ext uri="{BB962C8B-B14F-4D97-AF65-F5344CB8AC3E}">
        <p14:creationId xmlns:p14="http://schemas.microsoft.com/office/powerpoint/2010/main" val="133586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図 13" descr="砂浜を歩いている人たち&#10;&#10;自動的に生成された説明">
            <a:extLst>
              <a:ext uri="{FF2B5EF4-FFF2-40B4-BE49-F238E27FC236}">
                <a16:creationId xmlns:a16="http://schemas.microsoft.com/office/drawing/2014/main" id="{87FF0501-2241-6AC7-6D5A-06D2A0A8E0D0}"/>
              </a:ext>
            </a:extLst>
          </p:cNvPr>
          <p:cNvPicPr>
            <a:picLocks noChangeAspect="1"/>
          </p:cNvPicPr>
          <p:nvPr/>
        </p:nvPicPr>
        <p:blipFill rotWithShape="1">
          <a:blip r:embed="rId3"/>
          <a:srcRect l="6531" r="652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12" name="タイトル 1">
            <a:extLst>
              <a:ext uri="{FF2B5EF4-FFF2-40B4-BE49-F238E27FC236}">
                <a16:creationId xmlns:a16="http://schemas.microsoft.com/office/drawing/2014/main" id="{2927F0E3-4C72-E43F-1602-B87E78AC4B57}"/>
              </a:ext>
            </a:extLst>
          </p:cNvPr>
          <p:cNvSpPr txBox="1">
            <a:spLocks/>
          </p:cNvSpPr>
          <p:nvPr/>
        </p:nvSpPr>
        <p:spPr>
          <a:xfrm>
            <a:off x="0" y="6356324"/>
            <a:ext cx="12192000" cy="501676"/>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spcAft>
                <a:spcPts val="600"/>
              </a:spcAft>
            </a:pPr>
            <a:endParaRPr lang="en-US" altLang="ja-JP" sz="1200">
              <a:solidFill>
                <a:schemeClr val="bg1">
                  <a:lumMod val="65000"/>
                </a:schemeClr>
              </a:solidFill>
              <a:latin typeface="Helvetica Neue" panose="02000503000000020004" pitchFamily="2" charset="0"/>
              <a:cs typeface="Helvetica Neue" panose="02000503000000020004" pitchFamily="2" charset="0"/>
            </a:endParaRPr>
          </a:p>
          <a:p>
            <a:pPr>
              <a:spcAft>
                <a:spcPts val="600"/>
              </a:spcAft>
            </a:pPr>
            <a:r>
              <a:rPr lang="en-US" altLang="ja-JP" sz="1200" dirty="0">
                <a:solidFill>
                  <a:schemeClr val="bg1">
                    <a:lumMod val="65000"/>
                  </a:schemeClr>
                </a:solidFill>
                <a:latin typeface="Helvetica Neue" panose="02000503000000020004" pitchFamily="2" charset="0"/>
                <a:cs typeface="Helvetica Neue" panose="02000503000000020004" pitchFamily="2" charset="0"/>
              </a:rPr>
              <a:t>Credit: National Geographic.</a:t>
            </a:r>
            <a:endParaRPr lang="ja-JP" altLang="en-US" sz="1200">
              <a:solidFill>
                <a:schemeClr val="bg1">
                  <a:lumMod val="65000"/>
                </a:schemeClr>
              </a:solidFill>
              <a:latin typeface="Helvetica Neue" panose="02000503000000020004" pitchFamily="2" charset="0"/>
              <a:cs typeface="Helvetica Neue" panose="02000503000000020004" pitchFamily="2" charset="0"/>
            </a:endParaRPr>
          </a:p>
        </p:txBody>
      </p:sp>
      <p:sp>
        <p:nvSpPr>
          <p:cNvPr id="15" name="タイトル 1">
            <a:extLst>
              <a:ext uri="{FF2B5EF4-FFF2-40B4-BE49-F238E27FC236}">
                <a16:creationId xmlns:a16="http://schemas.microsoft.com/office/drawing/2014/main" id="{C524E069-4DC7-42CD-C368-B32E9846ABA6}"/>
              </a:ext>
            </a:extLst>
          </p:cNvPr>
          <p:cNvSpPr txBox="1">
            <a:spLocks/>
          </p:cNvSpPr>
          <p:nvPr/>
        </p:nvSpPr>
        <p:spPr>
          <a:xfrm>
            <a:off x="180000" y="180000"/>
            <a:ext cx="12012000" cy="646331"/>
          </a:xfrm>
          <a:prstGeom prst="rect">
            <a:avLst/>
          </a:prstGeom>
        </p:spPr>
        <p:txBody>
          <a:bodyPr vert="horz" lIns="91440" tIns="45720" rIns="91440" bIns="45720" rtlCol="0" anchor="t" anchorCtr="0">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Motivation</a:t>
            </a:r>
            <a:endParaRPr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18" name="タイトル 1">
            <a:extLst>
              <a:ext uri="{FF2B5EF4-FFF2-40B4-BE49-F238E27FC236}">
                <a16:creationId xmlns:a16="http://schemas.microsoft.com/office/drawing/2014/main" id="{EC505852-642F-566D-189C-A3244AF2CDB5}"/>
              </a:ext>
            </a:extLst>
          </p:cNvPr>
          <p:cNvSpPr txBox="1">
            <a:spLocks/>
          </p:cNvSpPr>
          <p:nvPr/>
        </p:nvSpPr>
        <p:spPr>
          <a:xfrm>
            <a:off x="180000" y="826331"/>
            <a:ext cx="6049215" cy="5324535"/>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dirty="0">
                <a:solidFill>
                  <a:srgbClr val="012169"/>
                </a:solidFill>
                <a:latin typeface="Helvetica Neue" panose="02000503000000020004" pitchFamily="2" charset="0"/>
                <a:cs typeface="Helvetica Neue" panose="02000503000000020004" pitchFamily="2" charset="0"/>
              </a:rPr>
              <a:t>In order to devise an investment strategy to reduce the health gap in Brazil, the two questions need to be addressed:</a:t>
            </a:r>
          </a:p>
          <a:p>
            <a:pPr marL="514350" indent="-514350">
              <a:lnSpc>
                <a:spcPct val="100000"/>
              </a:lnSpc>
              <a:spcBef>
                <a:spcPts val="1200"/>
              </a:spcBef>
              <a:buAutoNum type="arabicPeriod"/>
            </a:pPr>
            <a:r>
              <a:rPr lang="en-US" altLang="ja-JP" sz="3200" dirty="0">
                <a:solidFill>
                  <a:srgbClr val="009739"/>
                </a:solidFill>
                <a:latin typeface="Helvetica Neue" panose="02000503000000020004" pitchFamily="2" charset="0"/>
                <a:cs typeface="Helvetica Neue" panose="02000503000000020004" pitchFamily="2" charset="0"/>
              </a:rPr>
              <a:t>What is burden of disease at the municipality level?</a:t>
            </a:r>
          </a:p>
          <a:p>
            <a:pPr marL="514350" indent="-514350">
              <a:lnSpc>
                <a:spcPct val="100000"/>
              </a:lnSpc>
              <a:spcBef>
                <a:spcPts val="1200"/>
              </a:spcBef>
              <a:buAutoNum type="arabicPeriod"/>
            </a:pPr>
            <a:r>
              <a:rPr lang="en-US" altLang="ja-JP" sz="3200" dirty="0">
                <a:solidFill>
                  <a:srgbClr val="009739"/>
                </a:solidFill>
                <a:latin typeface="Helvetica Neue" panose="02000503000000020004" pitchFamily="2" charset="0"/>
                <a:cs typeface="Helvetica Neue" panose="02000503000000020004" pitchFamily="2" charset="0"/>
              </a:rPr>
              <a:t>Does medical infrastructure differ between municipalities with high and low disease burdens?</a:t>
            </a:r>
          </a:p>
        </p:txBody>
      </p:sp>
    </p:spTree>
    <p:extLst>
      <p:ext uri="{BB962C8B-B14F-4D97-AF65-F5344CB8AC3E}">
        <p14:creationId xmlns:p14="http://schemas.microsoft.com/office/powerpoint/2010/main" val="5081047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Outline</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grpSp>
        <p:nvGrpSpPr>
          <p:cNvPr id="15" name="グループ化 14">
            <a:extLst>
              <a:ext uri="{FF2B5EF4-FFF2-40B4-BE49-F238E27FC236}">
                <a16:creationId xmlns:a16="http://schemas.microsoft.com/office/drawing/2014/main" id="{C43046D3-706F-55ED-9C85-A4FAC2FC8433}"/>
              </a:ext>
            </a:extLst>
          </p:cNvPr>
          <p:cNvGrpSpPr/>
          <p:nvPr/>
        </p:nvGrpSpPr>
        <p:grpSpPr>
          <a:xfrm>
            <a:off x="661113" y="918334"/>
            <a:ext cx="10869774" cy="685800"/>
            <a:chOff x="798022" y="1491642"/>
            <a:chExt cx="10869774" cy="685800"/>
          </a:xfrm>
        </p:grpSpPr>
        <p:sp>
          <p:nvSpPr>
            <p:cNvPr id="3" name="正方形/長方形 2">
              <a:extLst>
                <a:ext uri="{FF2B5EF4-FFF2-40B4-BE49-F238E27FC236}">
                  <a16:creationId xmlns:a16="http://schemas.microsoft.com/office/drawing/2014/main" id="{D85FA8D3-0C6F-2D62-5012-28D4E80A9996}"/>
                </a:ext>
              </a:extLst>
            </p:cNvPr>
            <p:cNvSpPr/>
            <p:nvPr/>
          </p:nvSpPr>
          <p:spPr>
            <a:xfrm>
              <a:off x="798022" y="1491642"/>
              <a:ext cx="897774" cy="685800"/>
            </a:xfrm>
            <a:prstGeom prst="rect">
              <a:avLst/>
            </a:prstGeom>
            <a:solidFill>
              <a:srgbClr val="012169"/>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1</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13" name="正方形/長方形 12">
              <a:extLst>
                <a:ext uri="{FF2B5EF4-FFF2-40B4-BE49-F238E27FC236}">
                  <a16:creationId xmlns:a16="http://schemas.microsoft.com/office/drawing/2014/main" id="{3C37345A-4020-EE34-D720-0471EA855ACD}"/>
                </a:ext>
              </a:extLst>
            </p:cNvPr>
            <p:cNvSpPr/>
            <p:nvPr/>
          </p:nvSpPr>
          <p:spPr>
            <a:xfrm>
              <a:off x="1695796" y="1491642"/>
              <a:ext cx="9972000" cy="685800"/>
            </a:xfrm>
            <a:prstGeom prst="rect">
              <a:avLst/>
            </a:prstGeom>
            <a:solidFill>
              <a:srgbClr val="FEDD00"/>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Brief overview of current health status and infrastructure</a:t>
              </a:r>
              <a:endParaRPr kumimoji="1" lang="ja-JP" altLang="en-US" sz="2800" b="1">
                <a:solidFill>
                  <a:schemeClr val="tx1"/>
                </a:solidFill>
                <a:latin typeface="Helvetica Neue" panose="02000503000000020004" pitchFamily="2" charset="0"/>
                <a:cs typeface="Helvetica Neue" panose="02000503000000020004" pitchFamily="2" charset="0"/>
              </a:endParaRPr>
            </a:p>
          </p:txBody>
        </p:sp>
      </p:grpSp>
      <p:sp>
        <p:nvSpPr>
          <p:cNvPr id="14" name="三角形 13">
            <a:extLst>
              <a:ext uri="{FF2B5EF4-FFF2-40B4-BE49-F238E27FC236}">
                <a16:creationId xmlns:a16="http://schemas.microsoft.com/office/drawing/2014/main" id="{8EF7B80F-D6A5-73DA-0AE9-3CE00CDC597A}"/>
              </a:ext>
            </a:extLst>
          </p:cNvPr>
          <p:cNvSpPr/>
          <p:nvPr/>
        </p:nvSpPr>
        <p:spPr>
          <a:xfrm flipV="1">
            <a:off x="5126182" y="1784569"/>
            <a:ext cx="1800000" cy="288000"/>
          </a:xfrm>
          <a:prstGeom prst="triangle">
            <a:avLst/>
          </a:prstGeom>
          <a:solidFill>
            <a:srgbClr val="009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6" name="グループ化 15">
            <a:extLst>
              <a:ext uri="{FF2B5EF4-FFF2-40B4-BE49-F238E27FC236}">
                <a16:creationId xmlns:a16="http://schemas.microsoft.com/office/drawing/2014/main" id="{A3BC3E62-0F0C-2502-F385-674B9C97EC3C}"/>
              </a:ext>
            </a:extLst>
          </p:cNvPr>
          <p:cNvGrpSpPr/>
          <p:nvPr/>
        </p:nvGrpSpPr>
        <p:grpSpPr>
          <a:xfrm>
            <a:off x="661114" y="2229947"/>
            <a:ext cx="10869772" cy="685800"/>
            <a:chOff x="798022" y="1491642"/>
            <a:chExt cx="10869772" cy="685800"/>
          </a:xfrm>
        </p:grpSpPr>
        <p:sp>
          <p:nvSpPr>
            <p:cNvPr id="17" name="正方形/長方形 16">
              <a:extLst>
                <a:ext uri="{FF2B5EF4-FFF2-40B4-BE49-F238E27FC236}">
                  <a16:creationId xmlns:a16="http://schemas.microsoft.com/office/drawing/2014/main" id="{2E96894B-9824-2B3A-1AA5-3C029C74859E}"/>
                </a:ext>
              </a:extLst>
            </p:cNvPr>
            <p:cNvSpPr/>
            <p:nvPr/>
          </p:nvSpPr>
          <p:spPr>
            <a:xfrm>
              <a:off x="798022" y="1491642"/>
              <a:ext cx="897774" cy="685800"/>
            </a:xfrm>
            <a:prstGeom prst="rect">
              <a:avLst/>
            </a:prstGeom>
            <a:solidFill>
              <a:srgbClr val="012169"/>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2</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18" name="正方形/長方形 17">
              <a:extLst>
                <a:ext uri="{FF2B5EF4-FFF2-40B4-BE49-F238E27FC236}">
                  <a16:creationId xmlns:a16="http://schemas.microsoft.com/office/drawing/2014/main" id="{5493AE16-A182-8177-BBA1-703A3BAC0885}"/>
                </a:ext>
              </a:extLst>
            </p:cNvPr>
            <p:cNvSpPr/>
            <p:nvPr/>
          </p:nvSpPr>
          <p:spPr>
            <a:xfrm>
              <a:off x="1695795" y="1491642"/>
              <a:ext cx="9971999" cy="685800"/>
            </a:xfrm>
            <a:prstGeom prst="rect">
              <a:avLst/>
            </a:prstGeom>
            <a:solidFill>
              <a:srgbClr val="FEDD00"/>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Identify the disease </a:t>
              </a:r>
              <a:r>
                <a:rPr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burden at the municipality level</a:t>
              </a:r>
              <a:endParaRPr kumimoji="1" lang="ja-JP" altLang="en-US" sz="2800" b="1">
                <a:solidFill>
                  <a:schemeClr val="tx1"/>
                </a:solidFill>
                <a:latin typeface="Helvetica Neue" panose="02000503000000020004" pitchFamily="2" charset="0"/>
                <a:cs typeface="Helvetica Neue" panose="02000503000000020004" pitchFamily="2" charset="0"/>
              </a:endParaRPr>
            </a:p>
          </p:txBody>
        </p:sp>
      </p:grpSp>
      <p:sp>
        <p:nvSpPr>
          <p:cNvPr id="19" name="正方形/長方形 18">
            <a:extLst>
              <a:ext uri="{FF2B5EF4-FFF2-40B4-BE49-F238E27FC236}">
                <a16:creationId xmlns:a16="http://schemas.microsoft.com/office/drawing/2014/main" id="{FD910ECD-2C2B-9102-3FEE-0510A4C08F1D}"/>
              </a:ext>
            </a:extLst>
          </p:cNvPr>
          <p:cNvSpPr/>
          <p:nvPr/>
        </p:nvSpPr>
        <p:spPr>
          <a:xfrm>
            <a:off x="1695795" y="3071580"/>
            <a:ext cx="9698181" cy="461665"/>
          </a:xfrm>
          <a:prstGeom prst="rect">
            <a:avLst/>
          </a:prstGeom>
          <a:solidFill>
            <a:srgbClr val="FEDD00"/>
          </a:solidFill>
          <a:ln w="127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4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Predict subjective health conditions at the municipality level</a:t>
            </a:r>
            <a:endParaRPr kumimoji="1" lang="ja-JP" altLang="en-US" sz="2400">
              <a:solidFill>
                <a:schemeClr val="tx1"/>
              </a:solidFill>
              <a:latin typeface="Helvetica Neue" panose="02000503000000020004" pitchFamily="2" charset="0"/>
              <a:cs typeface="Helvetica Neue" panose="02000503000000020004" pitchFamily="2" charset="0"/>
            </a:endParaRPr>
          </a:p>
        </p:txBody>
      </p:sp>
      <p:sp>
        <p:nvSpPr>
          <p:cNvPr id="20" name="正方形/長方形 19">
            <a:extLst>
              <a:ext uri="{FF2B5EF4-FFF2-40B4-BE49-F238E27FC236}">
                <a16:creationId xmlns:a16="http://schemas.microsoft.com/office/drawing/2014/main" id="{A5C279CF-5132-5F7F-248A-09DD5D98FFBD}"/>
              </a:ext>
            </a:extLst>
          </p:cNvPr>
          <p:cNvSpPr/>
          <p:nvPr/>
        </p:nvSpPr>
        <p:spPr>
          <a:xfrm>
            <a:off x="1695796" y="3700484"/>
            <a:ext cx="9698180" cy="461665"/>
          </a:xfrm>
          <a:prstGeom prst="rect">
            <a:avLst/>
          </a:prstGeom>
          <a:solidFill>
            <a:srgbClr val="FEDD00"/>
          </a:solidFill>
          <a:ln w="127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4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Construct the Municipal Public Health Index (MPHI)</a:t>
            </a:r>
            <a:endParaRPr kumimoji="1" lang="ja-JP" altLang="en-US" sz="2400">
              <a:solidFill>
                <a:schemeClr val="tx1"/>
              </a:solidFill>
              <a:latin typeface="Helvetica Neue" panose="02000503000000020004" pitchFamily="2" charset="0"/>
              <a:cs typeface="Helvetica Neue" panose="02000503000000020004" pitchFamily="2" charset="0"/>
            </a:endParaRPr>
          </a:p>
        </p:txBody>
      </p:sp>
      <p:cxnSp>
        <p:nvCxnSpPr>
          <p:cNvPr id="23" name="直線コネクタ 22">
            <a:extLst>
              <a:ext uri="{FF2B5EF4-FFF2-40B4-BE49-F238E27FC236}">
                <a16:creationId xmlns:a16="http://schemas.microsoft.com/office/drawing/2014/main" id="{6DF7891D-FDCB-BFFD-AFC8-4B3D96B5BF7E}"/>
              </a:ext>
            </a:extLst>
          </p:cNvPr>
          <p:cNvCxnSpPr>
            <a:cxnSpLocks/>
          </p:cNvCxnSpPr>
          <p:nvPr/>
        </p:nvCxnSpPr>
        <p:spPr>
          <a:xfrm>
            <a:off x="1110001" y="2947384"/>
            <a:ext cx="0" cy="100800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FCAD46F-FE5B-7874-92D2-43996290F183}"/>
              </a:ext>
            </a:extLst>
          </p:cNvPr>
          <p:cNvCxnSpPr>
            <a:cxnSpLocks/>
            <a:stCxn id="19" idx="1"/>
          </p:cNvCxnSpPr>
          <p:nvPr/>
        </p:nvCxnSpPr>
        <p:spPr>
          <a:xfrm flipH="1">
            <a:off x="1110001" y="3302413"/>
            <a:ext cx="585794" cy="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669CD648-E320-BF7E-4B32-AD912C4FAB48}"/>
              </a:ext>
            </a:extLst>
          </p:cNvPr>
          <p:cNvCxnSpPr>
            <a:cxnSpLocks/>
            <a:stCxn id="20" idx="1"/>
          </p:cNvCxnSpPr>
          <p:nvPr/>
        </p:nvCxnSpPr>
        <p:spPr>
          <a:xfrm flipH="1">
            <a:off x="1110001" y="3931317"/>
            <a:ext cx="585795" cy="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
        <p:nvSpPr>
          <p:cNvPr id="29" name="三角形 28">
            <a:extLst>
              <a:ext uri="{FF2B5EF4-FFF2-40B4-BE49-F238E27FC236}">
                <a16:creationId xmlns:a16="http://schemas.microsoft.com/office/drawing/2014/main" id="{96CDA03E-7729-0EE2-1554-2F7C460C196A}"/>
              </a:ext>
            </a:extLst>
          </p:cNvPr>
          <p:cNvSpPr/>
          <p:nvPr/>
        </p:nvSpPr>
        <p:spPr>
          <a:xfrm flipV="1">
            <a:off x="5126182" y="4282616"/>
            <a:ext cx="1800000" cy="288000"/>
          </a:xfrm>
          <a:prstGeom prst="triangle">
            <a:avLst/>
          </a:prstGeom>
          <a:solidFill>
            <a:srgbClr val="009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0" name="グループ化 29">
            <a:extLst>
              <a:ext uri="{FF2B5EF4-FFF2-40B4-BE49-F238E27FC236}">
                <a16:creationId xmlns:a16="http://schemas.microsoft.com/office/drawing/2014/main" id="{2B4FAA9C-9EC7-D708-5C79-E3DAF6B8B034}"/>
              </a:ext>
            </a:extLst>
          </p:cNvPr>
          <p:cNvGrpSpPr/>
          <p:nvPr/>
        </p:nvGrpSpPr>
        <p:grpSpPr>
          <a:xfrm>
            <a:off x="661114" y="4736907"/>
            <a:ext cx="10869772" cy="685801"/>
            <a:chOff x="798022" y="1491641"/>
            <a:chExt cx="10869772" cy="685801"/>
          </a:xfrm>
        </p:grpSpPr>
        <p:sp>
          <p:nvSpPr>
            <p:cNvPr id="31" name="正方形/長方形 30">
              <a:extLst>
                <a:ext uri="{FF2B5EF4-FFF2-40B4-BE49-F238E27FC236}">
                  <a16:creationId xmlns:a16="http://schemas.microsoft.com/office/drawing/2014/main" id="{D9732CDA-63C8-9102-D41C-DA6ADD36AA03}"/>
                </a:ext>
              </a:extLst>
            </p:cNvPr>
            <p:cNvSpPr/>
            <p:nvPr/>
          </p:nvSpPr>
          <p:spPr>
            <a:xfrm>
              <a:off x="798022" y="1491642"/>
              <a:ext cx="897774" cy="685800"/>
            </a:xfrm>
            <a:prstGeom prst="rect">
              <a:avLst/>
            </a:prstGeom>
            <a:solidFill>
              <a:srgbClr val="012169"/>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3</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32" name="正方形/長方形 31">
              <a:extLst>
                <a:ext uri="{FF2B5EF4-FFF2-40B4-BE49-F238E27FC236}">
                  <a16:creationId xmlns:a16="http://schemas.microsoft.com/office/drawing/2014/main" id="{08909ECB-55A1-09F0-9675-46B954A81C45}"/>
                </a:ext>
              </a:extLst>
            </p:cNvPr>
            <p:cNvSpPr/>
            <p:nvPr/>
          </p:nvSpPr>
          <p:spPr>
            <a:xfrm>
              <a:off x="1695796" y="1491641"/>
              <a:ext cx="9971998" cy="685801"/>
            </a:xfrm>
            <a:prstGeom prst="rect">
              <a:avLst/>
            </a:prstGeom>
            <a:solidFill>
              <a:srgbClr val="FEDD00"/>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Analyze </a:t>
              </a:r>
              <a:r>
                <a:rPr kumimoji="1"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relationship b/w MPHI and </a:t>
              </a:r>
              <a:r>
                <a:rPr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health infrastructure</a:t>
              </a:r>
              <a:endParaRPr kumimoji="1" lang="ja-JP" altLang="en-US" sz="2800" b="1">
                <a:solidFill>
                  <a:schemeClr val="tx1"/>
                </a:solidFill>
                <a:latin typeface="Helvetica Neue" panose="02000503000000020004" pitchFamily="2" charset="0"/>
                <a:cs typeface="Helvetica Neue" panose="02000503000000020004" pitchFamily="2" charset="0"/>
              </a:endParaRPr>
            </a:p>
          </p:txBody>
        </p:sp>
      </p:grpSp>
      <p:sp>
        <p:nvSpPr>
          <p:cNvPr id="35" name="三角形 34">
            <a:extLst>
              <a:ext uri="{FF2B5EF4-FFF2-40B4-BE49-F238E27FC236}">
                <a16:creationId xmlns:a16="http://schemas.microsoft.com/office/drawing/2014/main" id="{5EC9AF4C-5CDC-6442-570F-4686B2D391D1}"/>
              </a:ext>
            </a:extLst>
          </p:cNvPr>
          <p:cNvSpPr/>
          <p:nvPr/>
        </p:nvSpPr>
        <p:spPr>
          <a:xfrm flipV="1">
            <a:off x="5126182" y="5588999"/>
            <a:ext cx="1800000" cy="288000"/>
          </a:xfrm>
          <a:prstGeom prst="triangle">
            <a:avLst/>
          </a:prstGeom>
          <a:solidFill>
            <a:srgbClr val="009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6" name="グループ化 35">
            <a:extLst>
              <a:ext uri="{FF2B5EF4-FFF2-40B4-BE49-F238E27FC236}">
                <a16:creationId xmlns:a16="http://schemas.microsoft.com/office/drawing/2014/main" id="{487F0B02-972C-D29B-973F-708C409232E2}"/>
              </a:ext>
            </a:extLst>
          </p:cNvPr>
          <p:cNvGrpSpPr/>
          <p:nvPr/>
        </p:nvGrpSpPr>
        <p:grpSpPr>
          <a:xfrm>
            <a:off x="661114" y="6017326"/>
            <a:ext cx="10869772" cy="685801"/>
            <a:chOff x="798022" y="1491641"/>
            <a:chExt cx="10869772" cy="685801"/>
          </a:xfrm>
        </p:grpSpPr>
        <p:sp>
          <p:nvSpPr>
            <p:cNvPr id="37" name="正方形/長方形 36">
              <a:extLst>
                <a:ext uri="{FF2B5EF4-FFF2-40B4-BE49-F238E27FC236}">
                  <a16:creationId xmlns:a16="http://schemas.microsoft.com/office/drawing/2014/main" id="{EA7BEB57-CA8E-0541-8C87-D5C58BFAE5E8}"/>
                </a:ext>
              </a:extLst>
            </p:cNvPr>
            <p:cNvSpPr/>
            <p:nvPr/>
          </p:nvSpPr>
          <p:spPr>
            <a:xfrm>
              <a:off x="798022" y="1491642"/>
              <a:ext cx="897774" cy="685800"/>
            </a:xfrm>
            <a:prstGeom prst="rect">
              <a:avLst/>
            </a:prstGeom>
            <a:solidFill>
              <a:srgbClr val="012169"/>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4</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38" name="正方形/長方形 37">
              <a:extLst>
                <a:ext uri="{FF2B5EF4-FFF2-40B4-BE49-F238E27FC236}">
                  <a16:creationId xmlns:a16="http://schemas.microsoft.com/office/drawing/2014/main" id="{9F50F3BE-0386-6D92-AAD8-B7A896867070}"/>
                </a:ext>
              </a:extLst>
            </p:cNvPr>
            <p:cNvSpPr/>
            <p:nvPr/>
          </p:nvSpPr>
          <p:spPr>
            <a:xfrm>
              <a:off x="1695796" y="1491641"/>
              <a:ext cx="9971998" cy="685801"/>
            </a:xfrm>
            <a:prstGeom prst="rect">
              <a:avLst/>
            </a:prstGeom>
            <a:solidFill>
              <a:srgbClr val="FEDD00"/>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Policy recommendation</a:t>
              </a:r>
              <a:endParaRPr kumimoji="1" lang="ja-JP" altLang="en-US" sz="2800" b="1">
                <a:solidFill>
                  <a:schemeClr val="tx1"/>
                </a:solidFill>
                <a:latin typeface="Helvetica Neue" panose="02000503000000020004" pitchFamily="2" charset="0"/>
                <a:cs typeface="Helvetica Neue" panose="02000503000000020004" pitchFamily="2" charset="0"/>
              </a:endParaRPr>
            </a:p>
          </p:txBody>
        </p:sp>
      </p:grpSp>
    </p:spTree>
    <p:extLst>
      <p:ext uri="{BB962C8B-B14F-4D97-AF65-F5344CB8AC3E}">
        <p14:creationId xmlns:p14="http://schemas.microsoft.com/office/powerpoint/2010/main" val="342207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Outline</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grpSp>
        <p:nvGrpSpPr>
          <p:cNvPr id="15" name="グループ化 14">
            <a:extLst>
              <a:ext uri="{FF2B5EF4-FFF2-40B4-BE49-F238E27FC236}">
                <a16:creationId xmlns:a16="http://schemas.microsoft.com/office/drawing/2014/main" id="{C43046D3-706F-55ED-9C85-A4FAC2FC8433}"/>
              </a:ext>
            </a:extLst>
          </p:cNvPr>
          <p:cNvGrpSpPr/>
          <p:nvPr/>
        </p:nvGrpSpPr>
        <p:grpSpPr>
          <a:xfrm>
            <a:off x="661113" y="918334"/>
            <a:ext cx="10869774" cy="685800"/>
            <a:chOff x="798022" y="1491642"/>
            <a:chExt cx="10869774" cy="685800"/>
          </a:xfrm>
        </p:grpSpPr>
        <p:sp>
          <p:nvSpPr>
            <p:cNvPr id="3" name="正方形/長方形 2">
              <a:extLst>
                <a:ext uri="{FF2B5EF4-FFF2-40B4-BE49-F238E27FC236}">
                  <a16:creationId xmlns:a16="http://schemas.microsoft.com/office/drawing/2014/main" id="{D85FA8D3-0C6F-2D62-5012-28D4E80A9996}"/>
                </a:ext>
              </a:extLst>
            </p:cNvPr>
            <p:cNvSpPr/>
            <p:nvPr/>
          </p:nvSpPr>
          <p:spPr>
            <a:xfrm>
              <a:off x="798022" y="1491642"/>
              <a:ext cx="897774" cy="685800"/>
            </a:xfrm>
            <a:prstGeom prst="rect">
              <a:avLst/>
            </a:prstGeom>
            <a:solidFill>
              <a:srgbClr val="012169"/>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1</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13" name="正方形/長方形 12">
              <a:extLst>
                <a:ext uri="{FF2B5EF4-FFF2-40B4-BE49-F238E27FC236}">
                  <a16:creationId xmlns:a16="http://schemas.microsoft.com/office/drawing/2014/main" id="{3C37345A-4020-EE34-D720-0471EA855ACD}"/>
                </a:ext>
              </a:extLst>
            </p:cNvPr>
            <p:cNvSpPr/>
            <p:nvPr/>
          </p:nvSpPr>
          <p:spPr>
            <a:xfrm>
              <a:off x="1695796" y="1491642"/>
              <a:ext cx="9972000" cy="685800"/>
            </a:xfrm>
            <a:prstGeom prst="rect">
              <a:avLst/>
            </a:prstGeom>
            <a:solidFill>
              <a:srgbClr val="FEDD00"/>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Brief overview of current health status and infrastructure</a:t>
              </a:r>
              <a:endParaRPr kumimoji="1" lang="ja-JP" altLang="en-US" sz="2800" b="1">
                <a:solidFill>
                  <a:schemeClr val="tx1"/>
                </a:solidFill>
                <a:latin typeface="Helvetica Neue" panose="02000503000000020004" pitchFamily="2" charset="0"/>
                <a:cs typeface="Helvetica Neue" panose="02000503000000020004" pitchFamily="2" charset="0"/>
              </a:endParaRPr>
            </a:p>
          </p:txBody>
        </p:sp>
      </p:grpSp>
      <p:sp>
        <p:nvSpPr>
          <p:cNvPr id="14" name="三角形 13">
            <a:extLst>
              <a:ext uri="{FF2B5EF4-FFF2-40B4-BE49-F238E27FC236}">
                <a16:creationId xmlns:a16="http://schemas.microsoft.com/office/drawing/2014/main" id="{8EF7B80F-D6A5-73DA-0AE9-3CE00CDC597A}"/>
              </a:ext>
            </a:extLst>
          </p:cNvPr>
          <p:cNvSpPr/>
          <p:nvPr/>
        </p:nvSpPr>
        <p:spPr>
          <a:xfrm flipV="1">
            <a:off x="5126182" y="1784569"/>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6" name="グループ化 15">
            <a:extLst>
              <a:ext uri="{FF2B5EF4-FFF2-40B4-BE49-F238E27FC236}">
                <a16:creationId xmlns:a16="http://schemas.microsoft.com/office/drawing/2014/main" id="{A3BC3E62-0F0C-2502-F385-674B9C97EC3C}"/>
              </a:ext>
            </a:extLst>
          </p:cNvPr>
          <p:cNvGrpSpPr/>
          <p:nvPr/>
        </p:nvGrpSpPr>
        <p:grpSpPr>
          <a:xfrm>
            <a:off x="661114" y="2229947"/>
            <a:ext cx="10869772" cy="685800"/>
            <a:chOff x="798022" y="1491642"/>
            <a:chExt cx="10869772" cy="685800"/>
          </a:xfrm>
        </p:grpSpPr>
        <p:sp>
          <p:nvSpPr>
            <p:cNvPr id="17" name="正方形/長方形 16">
              <a:extLst>
                <a:ext uri="{FF2B5EF4-FFF2-40B4-BE49-F238E27FC236}">
                  <a16:creationId xmlns:a16="http://schemas.microsoft.com/office/drawing/2014/main" id="{2E96894B-9824-2B3A-1AA5-3C029C74859E}"/>
                </a:ext>
              </a:extLst>
            </p:cNvPr>
            <p:cNvSpPr/>
            <p:nvPr/>
          </p:nvSpPr>
          <p:spPr>
            <a:xfrm>
              <a:off x="798022" y="1491642"/>
              <a:ext cx="897774" cy="685800"/>
            </a:xfrm>
            <a:prstGeom prst="rect">
              <a:avLst/>
            </a:prstGeom>
            <a:solidFill>
              <a:schemeClr val="bg1">
                <a:lumMod val="50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2</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18" name="正方形/長方形 17">
              <a:extLst>
                <a:ext uri="{FF2B5EF4-FFF2-40B4-BE49-F238E27FC236}">
                  <a16:creationId xmlns:a16="http://schemas.microsoft.com/office/drawing/2014/main" id="{5493AE16-A182-8177-BBA1-703A3BAC0885}"/>
                </a:ext>
              </a:extLst>
            </p:cNvPr>
            <p:cNvSpPr/>
            <p:nvPr/>
          </p:nvSpPr>
          <p:spPr>
            <a:xfrm>
              <a:off x="1695795" y="1491642"/>
              <a:ext cx="9971999" cy="685800"/>
            </a:xfrm>
            <a:prstGeom prst="rect">
              <a:avLst/>
            </a:prstGeom>
            <a:solidFill>
              <a:schemeClr val="bg1">
                <a:lumMod val="75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Identify the disease </a:t>
              </a: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burden at the municipality level</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sp>
        <p:nvSpPr>
          <p:cNvPr id="19" name="正方形/長方形 18">
            <a:extLst>
              <a:ext uri="{FF2B5EF4-FFF2-40B4-BE49-F238E27FC236}">
                <a16:creationId xmlns:a16="http://schemas.microsoft.com/office/drawing/2014/main" id="{FD910ECD-2C2B-9102-3FEE-0510A4C08F1D}"/>
              </a:ext>
            </a:extLst>
          </p:cNvPr>
          <p:cNvSpPr/>
          <p:nvPr/>
        </p:nvSpPr>
        <p:spPr>
          <a:xfrm>
            <a:off x="1695795" y="3071580"/>
            <a:ext cx="9698181" cy="461665"/>
          </a:xfrm>
          <a:prstGeom prst="rect">
            <a:avLst/>
          </a:prstGeom>
          <a:solidFill>
            <a:schemeClr val="bg1">
              <a:lumMod val="7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4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Predict subjective health conditions at the municipality level</a:t>
            </a:r>
            <a:endParaRPr kumimoji="1" lang="ja-JP" altLang="en-US" sz="2400">
              <a:solidFill>
                <a:schemeClr val="bg1">
                  <a:lumMod val="50000"/>
                </a:schemeClr>
              </a:solidFill>
              <a:latin typeface="Helvetica Neue" panose="02000503000000020004" pitchFamily="2" charset="0"/>
              <a:cs typeface="Helvetica Neue" panose="02000503000000020004" pitchFamily="2" charset="0"/>
            </a:endParaRPr>
          </a:p>
        </p:txBody>
      </p:sp>
      <p:sp>
        <p:nvSpPr>
          <p:cNvPr id="20" name="正方形/長方形 19">
            <a:extLst>
              <a:ext uri="{FF2B5EF4-FFF2-40B4-BE49-F238E27FC236}">
                <a16:creationId xmlns:a16="http://schemas.microsoft.com/office/drawing/2014/main" id="{A5C279CF-5132-5F7F-248A-09DD5D98FFBD}"/>
              </a:ext>
            </a:extLst>
          </p:cNvPr>
          <p:cNvSpPr/>
          <p:nvPr/>
        </p:nvSpPr>
        <p:spPr>
          <a:xfrm>
            <a:off x="1695796" y="3700484"/>
            <a:ext cx="9698180" cy="461665"/>
          </a:xfrm>
          <a:prstGeom prst="rect">
            <a:avLst/>
          </a:prstGeom>
          <a:solidFill>
            <a:schemeClr val="bg1">
              <a:lumMod val="7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400"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Construct the Municipal Public Health Index (MPHI)</a:t>
            </a:r>
            <a:endParaRPr kumimoji="1" lang="ja-JP" altLang="en-US" sz="2400">
              <a:solidFill>
                <a:schemeClr val="bg1">
                  <a:lumMod val="50000"/>
                </a:schemeClr>
              </a:solidFill>
              <a:latin typeface="Helvetica Neue" panose="02000503000000020004" pitchFamily="2" charset="0"/>
              <a:cs typeface="Helvetica Neue" panose="02000503000000020004" pitchFamily="2" charset="0"/>
            </a:endParaRPr>
          </a:p>
        </p:txBody>
      </p:sp>
      <p:cxnSp>
        <p:nvCxnSpPr>
          <p:cNvPr id="23" name="直線コネクタ 22">
            <a:extLst>
              <a:ext uri="{FF2B5EF4-FFF2-40B4-BE49-F238E27FC236}">
                <a16:creationId xmlns:a16="http://schemas.microsoft.com/office/drawing/2014/main" id="{6DF7891D-FDCB-BFFD-AFC8-4B3D96B5BF7E}"/>
              </a:ext>
            </a:extLst>
          </p:cNvPr>
          <p:cNvCxnSpPr>
            <a:cxnSpLocks/>
          </p:cNvCxnSpPr>
          <p:nvPr/>
        </p:nvCxnSpPr>
        <p:spPr>
          <a:xfrm>
            <a:off x="1110001" y="2947384"/>
            <a:ext cx="0" cy="100800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FCAD46F-FE5B-7874-92D2-43996290F183}"/>
              </a:ext>
            </a:extLst>
          </p:cNvPr>
          <p:cNvCxnSpPr>
            <a:cxnSpLocks/>
            <a:stCxn id="19" idx="1"/>
          </p:cNvCxnSpPr>
          <p:nvPr/>
        </p:nvCxnSpPr>
        <p:spPr>
          <a:xfrm flipH="1">
            <a:off x="1110001" y="3302413"/>
            <a:ext cx="585794"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669CD648-E320-BF7E-4B32-AD912C4FAB48}"/>
              </a:ext>
            </a:extLst>
          </p:cNvPr>
          <p:cNvCxnSpPr>
            <a:cxnSpLocks/>
            <a:stCxn id="20" idx="1"/>
          </p:cNvCxnSpPr>
          <p:nvPr/>
        </p:nvCxnSpPr>
        <p:spPr>
          <a:xfrm flipH="1">
            <a:off x="1110001" y="3931317"/>
            <a:ext cx="585795"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9" name="三角形 28">
            <a:extLst>
              <a:ext uri="{FF2B5EF4-FFF2-40B4-BE49-F238E27FC236}">
                <a16:creationId xmlns:a16="http://schemas.microsoft.com/office/drawing/2014/main" id="{96CDA03E-7729-0EE2-1554-2F7C460C196A}"/>
              </a:ext>
            </a:extLst>
          </p:cNvPr>
          <p:cNvSpPr/>
          <p:nvPr/>
        </p:nvSpPr>
        <p:spPr>
          <a:xfrm flipV="1">
            <a:off x="5126182" y="4282616"/>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0" name="グループ化 29">
            <a:extLst>
              <a:ext uri="{FF2B5EF4-FFF2-40B4-BE49-F238E27FC236}">
                <a16:creationId xmlns:a16="http://schemas.microsoft.com/office/drawing/2014/main" id="{2B4FAA9C-9EC7-D708-5C79-E3DAF6B8B034}"/>
              </a:ext>
            </a:extLst>
          </p:cNvPr>
          <p:cNvGrpSpPr/>
          <p:nvPr/>
        </p:nvGrpSpPr>
        <p:grpSpPr>
          <a:xfrm>
            <a:off x="661114" y="4736907"/>
            <a:ext cx="10869772" cy="685801"/>
            <a:chOff x="798022" y="1491641"/>
            <a:chExt cx="10869772" cy="685801"/>
          </a:xfrm>
          <a:solidFill>
            <a:schemeClr val="bg1">
              <a:lumMod val="75000"/>
            </a:schemeClr>
          </a:solidFill>
        </p:grpSpPr>
        <p:sp>
          <p:nvSpPr>
            <p:cNvPr id="31" name="正方形/長方形 30">
              <a:extLst>
                <a:ext uri="{FF2B5EF4-FFF2-40B4-BE49-F238E27FC236}">
                  <a16:creationId xmlns:a16="http://schemas.microsoft.com/office/drawing/2014/main" id="{D9732CDA-63C8-9102-D41C-DA6ADD36AA03}"/>
                </a:ext>
              </a:extLst>
            </p:cNvPr>
            <p:cNvSpPr/>
            <p:nvPr/>
          </p:nvSpPr>
          <p:spPr>
            <a:xfrm>
              <a:off x="798022" y="1491642"/>
              <a:ext cx="897774" cy="685800"/>
            </a:xfrm>
            <a:prstGeom prst="rect">
              <a:avLst/>
            </a:prstGeom>
            <a:solidFill>
              <a:schemeClr val="bg1">
                <a:lumMod val="50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3</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32" name="正方形/長方形 31">
              <a:extLst>
                <a:ext uri="{FF2B5EF4-FFF2-40B4-BE49-F238E27FC236}">
                  <a16:creationId xmlns:a16="http://schemas.microsoft.com/office/drawing/2014/main" id="{08909ECB-55A1-09F0-9675-46B954A81C45}"/>
                </a:ext>
              </a:extLst>
            </p:cNvPr>
            <p:cNvSpPr/>
            <p:nvPr/>
          </p:nvSpPr>
          <p:spPr>
            <a:xfrm>
              <a:off x="1695796" y="1491641"/>
              <a:ext cx="9971998" cy="685801"/>
            </a:xfrm>
            <a:prstGeom prst="rect">
              <a:avLst/>
            </a:prstGeom>
            <a:grp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Analyze </a:t>
              </a:r>
              <a:r>
                <a:rPr kumimoji="1"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relationship b/w MPHI and </a:t>
              </a: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health infrastructure</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sp>
        <p:nvSpPr>
          <p:cNvPr id="35" name="三角形 34">
            <a:extLst>
              <a:ext uri="{FF2B5EF4-FFF2-40B4-BE49-F238E27FC236}">
                <a16:creationId xmlns:a16="http://schemas.microsoft.com/office/drawing/2014/main" id="{5EC9AF4C-5CDC-6442-570F-4686B2D391D1}"/>
              </a:ext>
            </a:extLst>
          </p:cNvPr>
          <p:cNvSpPr/>
          <p:nvPr/>
        </p:nvSpPr>
        <p:spPr>
          <a:xfrm flipV="1">
            <a:off x="5126182" y="5588999"/>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6" name="グループ化 35">
            <a:extLst>
              <a:ext uri="{FF2B5EF4-FFF2-40B4-BE49-F238E27FC236}">
                <a16:creationId xmlns:a16="http://schemas.microsoft.com/office/drawing/2014/main" id="{487F0B02-972C-D29B-973F-708C409232E2}"/>
              </a:ext>
            </a:extLst>
          </p:cNvPr>
          <p:cNvGrpSpPr/>
          <p:nvPr/>
        </p:nvGrpSpPr>
        <p:grpSpPr>
          <a:xfrm>
            <a:off x="661114" y="6017326"/>
            <a:ext cx="10869772" cy="685801"/>
            <a:chOff x="798022" y="1491641"/>
            <a:chExt cx="10869772" cy="685801"/>
          </a:xfrm>
        </p:grpSpPr>
        <p:sp>
          <p:nvSpPr>
            <p:cNvPr id="37" name="正方形/長方形 36">
              <a:extLst>
                <a:ext uri="{FF2B5EF4-FFF2-40B4-BE49-F238E27FC236}">
                  <a16:creationId xmlns:a16="http://schemas.microsoft.com/office/drawing/2014/main" id="{EA7BEB57-CA8E-0541-8C87-D5C58BFAE5E8}"/>
                </a:ext>
              </a:extLst>
            </p:cNvPr>
            <p:cNvSpPr/>
            <p:nvPr/>
          </p:nvSpPr>
          <p:spPr>
            <a:xfrm>
              <a:off x="798022" y="1491642"/>
              <a:ext cx="897774" cy="685800"/>
            </a:xfrm>
            <a:prstGeom prst="rect">
              <a:avLst/>
            </a:prstGeom>
            <a:solidFill>
              <a:schemeClr val="bg1">
                <a:lumMod val="50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4</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38" name="正方形/長方形 37">
              <a:extLst>
                <a:ext uri="{FF2B5EF4-FFF2-40B4-BE49-F238E27FC236}">
                  <a16:creationId xmlns:a16="http://schemas.microsoft.com/office/drawing/2014/main" id="{9F50F3BE-0386-6D92-AAD8-B7A896867070}"/>
                </a:ext>
              </a:extLst>
            </p:cNvPr>
            <p:cNvSpPr/>
            <p:nvPr/>
          </p:nvSpPr>
          <p:spPr>
            <a:xfrm>
              <a:off x="1695796" y="1491641"/>
              <a:ext cx="9971998" cy="685801"/>
            </a:xfrm>
            <a:prstGeom prst="rect">
              <a:avLst/>
            </a:prstGeom>
            <a:solidFill>
              <a:schemeClr val="bg1">
                <a:lumMod val="75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Policy recommendation</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spTree>
    <p:extLst>
      <p:ext uri="{BB962C8B-B14F-4D97-AF65-F5344CB8AC3E}">
        <p14:creationId xmlns:p14="http://schemas.microsoft.com/office/powerpoint/2010/main" val="3916076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Deaths and hospitalizations by population group</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6" name="タイトル 1">
            <a:extLst>
              <a:ext uri="{FF2B5EF4-FFF2-40B4-BE49-F238E27FC236}">
                <a16:creationId xmlns:a16="http://schemas.microsoft.com/office/drawing/2014/main" id="{45C82B1C-99F4-B0C0-4824-1437A65414EA}"/>
              </a:ext>
            </a:extLst>
          </p:cNvPr>
          <p:cNvSpPr txBox="1">
            <a:spLocks/>
          </p:cNvSpPr>
          <p:nvPr/>
        </p:nvSpPr>
        <p:spPr>
          <a:xfrm>
            <a:off x="180000" y="826331"/>
            <a:ext cx="11931790" cy="107721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dirty="0">
                <a:solidFill>
                  <a:srgbClr val="012169"/>
                </a:solidFill>
                <a:latin typeface="Helvetica Neue" panose="02000503000000020004" pitchFamily="2" charset="0"/>
                <a:cs typeface="Helvetica Neue" panose="02000503000000020004" pitchFamily="2" charset="0"/>
              </a:rPr>
              <a:t>No clear relationship between the health status and the size of municipalities. </a:t>
            </a:r>
            <a:endParaRPr lang="ja-JP" altLang="en-US" sz="3200">
              <a:solidFill>
                <a:srgbClr val="012169"/>
              </a:solidFill>
              <a:latin typeface="Helvetica Neue" panose="02000503000000020004" pitchFamily="2" charset="0"/>
              <a:cs typeface="Helvetica Neue" panose="02000503000000020004" pitchFamily="2" charset="0"/>
            </a:endParaRPr>
          </a:p>
        </p:txBody>
      </p:sp>
      <p:sp>
        <p:nvSpPr>
          <p:cNvPr id="10" name="タイトル 1">
            <a:extLst>
              <a:ext uri="{FF2B5EF4-FFF2-40B4-BE49-F238E27FC236}">
                <a16:creationId xmlns:a16="http://schemas.microsoft.com/office/drawing/2014/main" id="{87E304C0-F13E-6253-F41F-57B73D383F93}"/>
              </a:ext>
            </a:extLst>
          </p:cNvPr>
          <p:cNvSpPr txBox="1">
            <a:spLocks/>
          </p:cNvSpPr>
          <p:nvPr/>
        </p:nvSpPr>
        <p:spPr>
          <a:xfrm>
            <a:off x="595527" y="2125148"/>
            <a:ext cx="4807745"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400" i="1" dirty="0">
                <a:solidFill>
                  <a:srgbClr val="009739"/>
                </a:solidFill>
                <a:latin typeface="Helvetica Neue" panose="02000503000000020004" pitchFamily="2" charset="0"/>
                <a:cs typeface="Helvetica Neue" panose="02000503000000020004" pitchFamily="2" charset="0"/>
              </a:rPr>
              <a:t>Deaths by population group</a:t>
            </a:r>
            <a:endParaRPr lang="ja-JP" altLang="en-US" sz="2400" i="1">
              <a:solidFill>
                <a:srgbClr val="009739"/>
              </a:solidFill>
              <a:latin typeface="Helvetica Neue" panose="02000503000000020004" pitchFamily="2" charset="0"/>
              <a:cs typeface="Helvetica Neue" panose="02000503000000020004" pitchFamily="2" charset="0"/>
            </a:endParaRPr>
          </a:p>
        </p:txBody>
      </p:sp>
      <p:sp>
        <p:nvSpPr>
          <p:cNvPr id="14" name="タイトル 1">
            <a:extLst>
              <a:ext uri="{FF2B5EF4-FFF2-40B4-BE49-F238E27FC236}">
                <a16:creationId xmlns:a16="http://schemas.microsoft.com/office/drawing/2014/main" id="{B8081643-30D4-3F2F-817E-5CB1A1887680}"/>
              </a:ext>
            </a:extLst>
          </p:cNvPr>
          <p:cNvSpPr txBox="1">
            <a:spLocks/>
          </p:cNvSpPr>
          <p:nvPr/>
        </p:nvSpPr>
        <p:spPr>
          <a:xfrm>
            <a:off x="0" y="6433268"/>
            <a:ext cx="12192000" cy="424732"/>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1200" dirty="0">
                <a:solidFill>
                  <a:schemeClr val="bg1">
                    <a:lumMod val="65000"/>
                  </a:schemeClr>
                </a:solidFill>
                <a:latin typeface="Helvetica Neue" panose="02000503000000020004" pitchFamily="2" charset="0"/>
                <a:cs typeface="Helvetica Neue" panose="02000503000000020004" pitchFamily="2" charset="0"/>
              </a:rPr>
              <a:t>Note: “High”: &gt;75 percentile; “Medium-high”: 50–75 percentile; “Medium”: 25–50 percentile; “Low”: &lt;25 percentile.</a:t>
            </a:r>
          </a:p>
          <a:p>
            <a:r>
              <a:rPr lang="en-US" altLang="ja-JP" sz="1200" dirty="0">
                <a:solidFill>
                  <a:schemeClr val="bg1">
                    <a:lumMod val="65000"/>
                  </a:schemeClr>
                </a:solidFill>
                <a:latin typeface="Helvetica Neue" panose="02000503000000020004" pitchFamily="2" charset="0"/>
                <a:cs typeface="Helvetica Neue" panose="02000503000000020004" pitchFamily="2" charset="0"/>
              </a:rPr>
              <a:t>Sources: Ministry of Health; Instituto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Brasileiro</a:t>
            </a:r>
            <a:r>
              <a:rPr lang="en-US" altLang="ja-JP" sz="1200" dirty="0">
                <a:solidFill>
                  <a:schemeClr val="bg1">
                    <a:lumMod val="65000"/>
                  </a:schemeClr>
                </a:solidFill>
                <a:latin typeface="Helvetica Neue" panose="02000503000000020004" pitchFamily="2" charset="0"/>
                <a:cs typeface="Helvetica Neue" panose="02000503000000020004" pitchFamily="2" charset="0"/>
              </a:rPr>
              <a:t> de Geografia e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Estatística</a:t>
            </a:r>
            <a:r>
              <a:rPr lang="en-US" altLang="ja-JP" sz="1200" dirty="0">
                <a:solidFill>
                  <a:schemeClr val="bg1">
                    <a:lumMod val="65000"/>
                  </a:schemeClr>
                </a:solidFill>
                <a:latin typeface="Helvetica Neue" panose="02000503000000020004" pitchFamily="2" charset="0"/>
                <a:cs typeface="Helvetica Neue" panose="02000503000000020004" pitchFamily="2" charset="0"/>
              </a:rPr>
              <a:t>.</a:t>
            </a:r>
            <a:endParaRPr lang="ja-JP" altLang="en-US" sz="1200">
              <a:solidFill>
                <a:schemeClr val="bg1">
                  <a:lumMod val="65000"/>
                </a:schemeClr>
              </a:solidFill>
              <a:latin typeface="Helvetica Neue" panose="02000503000000020004" pitchFamily="2" charset="0"/>
              <a:cs typeface="Helvetica Neue" panose="02000503000000020004" pitchFamily="2" charset="0"/>
            </a:endParaRPr>
          </a:p>
        </p:txBody>
      </p:sp>
      <p:sp>
        <p:nvSpPr>
          <p:cNvPr id="4" name="タイトル 1">
            <a:extLst>
              <a:ext uri="{FF2B5EF4-FFF2-40B4-BE49-F238E27FC236}">
                <a16:creationId xmlns:a16="http://schemas.microsoft.com/office/drawing/2014/main" id="{3A1AF9C5-CE11-94EA-6F46-4CD99497C36F}"/>
              </a:ext>
            </a:extLst>
          </p:cNvPr>
          <p:cNvSpPr txBox="1">
            <a:spLocks/>
          </p:cNvSpPr>
          <p:nvPr/>
        </p:nvSpPr>
        <p:spPr>
          <a:xfrm>
            <a:off x="6234327" y="2125148"/>
            <a:ext cx="5916000"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400" i="1" dirty="0">
                <a:solidFill>
                  <a:srgbClr val="009739"/>
                </a:solidFill>
                <a:latin typeface="Helvetica Neue" panose="02000503000000020004" pitchFamily="2" charset="0"/>
                <a:cs typeface="Helvetica Neue" panose="02000503000000020004" pitchFamily="2" charset="0"/>
              </a:rPr>
              <a:t>Hospitalizations by population group</a:t>
            </a:r>
            <a:endParaRPr lang="ja-JP" altLang="en-US" sz="2400" i="1">
              <a:solidFill>
                <a:srgbClr val="009739"/>
              </a:solidFill>
              <a:latin typeface="Helvetica Neue" panose="02000503000000020004" pitchFamily="2" charset="0"/>
              <a:cs typeface="Helvetica Neue" panose="02000503000000020004" pitchFamily="2" charset="0"/>
            </a:endParaRPr>
          </a:p>
        </p:txBody>
      </p:sp>
      <p:pic>
        <p:nvPicPr>
          <p:cNvPr id="7" name="図 6">
            <a:extLst>
              <a:ext uri="{FF2B5EF4-FFF2-40B4-BE49-F238E27FC236}">
                <a16:creationId xmlns:a16="http://schemas.microsoft.com/office/drawing/2014/main" id="{CA2E5093-3C38-2711-A508-D77A9C82FF73}"/>
              </a:ext>
            </a:extLst>
          </p:cNvPr>
          <p:cNvPicPr>
            <a:picLocks noChangeAspect="1"/>
          </p:cNvPicPr>
          <p:nvPr/>
        </p:nvPicPr>
        <p:blipFill>
          <a:blip r:embed="rId3"/>
          <a:stretch>
            <a:fillRect/>
          </a:stretch>
        </p:blipFill>
        <p:spPr>
          <a:xfrm>
            <a:off x="211749" y="2694524"/>
            <a:ext cx="5575300" cy="3594100"/>
          </a:xfrm>
          <a:prstGeom prst="rect">
            <a:avLst/>
          </a:prstGeom>
        </p:spPr>
      </p:pic>
      <p:sp>
        <p:nvSpPr>
          <p:cNvPr id="8" name="タイトル 1">
            <a:extLst>
              <a:ext uri="{FF2B5EF4-FFF2-40B4-BE49-F238E27FC236}">
                <a16:creationId xmlns:a16="http://schemas.microsoft.com/office/drawing/2014/main" id="{A709A4AE-1A25-E3AD-4C4D-E18110241607}"/>
              </a:ext>
            </a:extLst>
          </p:cNvPr>
          <p:cNvSpPr txBox="1">
            <a:spLocks/>
          </p:cNvSpPr>
          <p:nvPr/>
        </p:nvSpPr>
        <p:spPr>
          <a:xfrm>
            <a:off x="211750" y="6191900"/>
            <a:ext cx="5575298" cy="3139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1600" i="1" dirty="0">
                <a:latin typeface="Helvetica Neue" panose="02000503000000020004" pitchFamily="2" charset="0"/>
                <a:cs typeface="Helvetica Neue" panose="02000503000000020004" pitchFamily="2" charset="0"/>
              </a:rPr>
              <a:t># of deaths per 1,000 people</a:t>
            </a:r>
            <a:endParaRPr lang="ja-JP" altLang="en-US" sz="1600" i="1">
              <a:latin typeface="Helvetica Neue" panose="02000503000000020004" pitchFamily="2" charset="0"/>
              <a:cs typeface="Helvetica Neue" panose="02000503000000020004" pitchFamily="2" charset="0"/>
            </a:endParaRPr>
          </a:p>
        </p:txBody>
      </p:sp>
      <p:pic>
        <p:nvPicPr>
          <p:cNvPr id="13" name="図 12">
            <a:extLst>
              <a:ext uri="{FF2B5EF4-FFF2-40B4-BE49-F238E27FC236}">
                <a16:creationId xmlns:a16="http://schemas.microsoft.com/office/drawing/2014/main" id="{BD081BD2-0495-1BEB-0B6E-151D499FC066}"/>
              </a:ext>
            </a:extLst>
          </p:cNvPr>
          <p:cNvPicPr>
            <a:picLocks noChangeAspect="1"/>
          </p:cNvPicPr>
          <p:nvPr/>
        </p:nvPicPr>
        <p:blipFill>
          <a:blip r:embed="rId4"/>
          <a:stretch>
            <a:fillRect/>
          </a:stretch>
        </p:blipFill>
        <p:spPr>
          <a:xfrm>
            <a:off x="6404951" y="2694524"/>
            <a:ext cx="5575300" cy="3594100"/>
          </a:xfrm>
          <a:prstGeom prst="rect">
            <a:avLst/>
          </a:prstGeom>
        </p:spPr>
      </p:pic>
      <p:sp>
        <p:nvSpPr>
          <p:cNvPr id="15" name="タイトル 1">
            <a:extLst>
              <a:ext uri="{FF2B5EF4-FFF2-40B4-BE49-F238E27FC236}">
                <a16:creationId xmlns:a16="http://schemas.microsoft.com/office/drawing/2014/main" id="{8B2D9DBC-C45A-B178-2ED5-F3B1175D4B55}"/>
              </a:ext>
            </a:extLst>
          </p:cNvPr>
          <p:cNvSpPr txBox="1">
            <a:spLocks/>
          </p:cNvSpPr>
          <p:nvPr/>
        </p:nvSpPr>
        <p:spPr>
          <a:xfrm>
            <a:off x="6404953" y="6191610"/>
            <a:ext cx="5575298" cy="3139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1600" i="1" dirty="0">
                <a:latin typeface="Helvetica Neue" panose="02000503000000020004" pitchFamily="2" charset="0"/>
                <a:cs typeface="Helvetica Neue" panose="02000503000000020004" pitchFamily="2" charset="0"/>
              </a:rPr>
              <a:t># of hospitalizations per 1,000 people</a:t>
            </a:r>
            <a:endParaRPr lang="ja-JP" altLang="en-US" sz="1600" i="1">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487798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Medical infrastructure by population group</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6" name="タイトル 1">
            <a:extLst>
              <a:ext uri="{FF2B5EF4-FFF2-40B4-BE49-F238E27FC236}">
                <a16:creationId xmlns:a16="http://schemas.microsoft.com/office/drawing/2014/main" id="{45C82B1C-99F4-B0C0-4824-1437A65414EA}"/>
              </a:ext>
            </a:extLst>
          </p:cNvPr>
          <p:cNvSpPr txBox="1">
            <a:spLocks/>
          </p:cNvSpPr>
          <p:nvPr/>
        </p:nvSpPr>
        <p:spPr>
          <a:xfrm>
            <a:off x="180000" y="826331"/>
            <a:ext cx="11931790" cy="107721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dirty="0">
                <a:solidFill>
                  <a:srgbClr val="012169"/>
                </a:solidFill>
                <a:latin typeface="Helvetica Neue" panose="02000503000000020004" pitchFamily="2" charset="0"/>
                <a:cs typeface="Helvetica Neue" panose="02000503000000020004" pitchFamily="2" charset="0"/>
              </a:rPr>
              <a:t>The pattern quite differs between the numbers of general practitioners and hospitals. Sign of a mismatch?</a:t>
            </a:r>
            <a:endParaRPr lang="ja-JP" altLang="en-US" sz="3200">
              <a:solidFill>
                <a:srgbClr val="012169"/>
              </a:solidFill>
              <a:latin typeface="Helvetica Neue" panose="02000503000000020004" pitchFamily="2" charset="0"/>
              <a:cs typeface="Helvetica Neue" panose="02000503000000020004" pitchFamily="2" charset="0"/>
            </a:endParaRPr>
          </a:p>
        </p:txBody>
      </p:sp>
      <p:sp>
        <p:nvSpPr>
          <p:cNvPr id="10" name="タイトル 1">
            <a:extLst>
              <a:ext uri="{FF2B5EF4-FFF2-40B4-BE49-F238E27FC236}">
                <a16:creationId xmlns:a16="http://schemas.microsoft.com/office/drawing/2014/main" id="{87E304C0-F13E-6253-F41F-57B73D383F93}"/>
              </a:ext>
            </a:extLst>
          </p:cNvPr>
          <p:cNvSpPr txBox="1">
            <a:spLocks/>
          </p:cNvSpPr>
          <p:nvPr/>
        </p:nvSpPr>
        <p:spPr>
          <a:xfrm>
            <a:off x="595527" y="2125148"/>
            <a:ext cx="4807745"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400" i="1" dirty="0">
                <a:solidFill>
                  <a:srgbClr val="009739"/>
                </a:solidFill>
                <a:latin typeface="Helvetica Neue" panose="02000503000000020004" pitchFamily="2" charset="0"/>
                <a:cs typeface="Helvetica Neue" panose="02000503000000020004" pitchFamily="2" charset="0"/>
              </a:rPr>
              <a:t>General practitioners</a:t>
            </a:r>
            <a:endParaRPr lang="ja-JP" altLang="en-US" sz="2400" i="1">
              <a:solidFill>
                <a:srgbClr val="009739"/>
              </a:solidFill>
              <a:latin typeface="Helvetica Neue" panose="02000503000000020004" pitchFamily="2" charset="0"/>
              <a:cs typeface="Helvetica Neue" panose="02000503000000020004" pitchFamily="2" charset="0"/>
            </a:endParaRPr>
          </a:p>
        </p:txBody>
      </p:sp>
      <p:sp>
        <p:nvSpPr>
          <p:cNvPr id="14" name="タイトル 1">
            <a:extLst>
              <a:ext uri="{FF2B5EF4-FFF2-40B4-BE49-F238E27FC236}">
                <a16:creationId xmlns:a16="http://schemas.microsoft.com/office/drawing/2014/main" id="{B8081643-30D4-3F2F-817E-5CB1A1887680}"/>
              </a:ext>
            </a:extLst>
          </p:cNvPr>
          <p:cNvSpPr txBox="1">
            <a:spLocks/>
          </p:cNvSpPr>
          <p:nvPr/>
        </p:nvSpPr>
        <p:spPr>
          <a:xfrm>
            <a:off x="0" y="6433268"/>
            <a:ext cx="12192000" cy="424732"/>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1200" dirty="0">
                <a:solidFill>
                  <a:schemeClr val="bg1">
                    <a:lumMod val="65000"/>
                  </a:schemeClr>
                </a:solidFill>
                <a:latin typeface="Helvetica Neue" panose="02000503000000020004" pitchFamily="2" charset="0"/>
                <a:cs typeface="Helvetica Neue" panose="02000503000000020004" pitchFamily="2" charset="0"/>
              </a:rPr>
              <a:t>Note: “High”: &gt;75 percentile; “Medium-high”: 50–75 percentile; “Medium”: 25–50 percentile; “Low”: &lt;25 percentile.</a:t>
            </a:r>
          </a:p>
          <a:p>
            <a:r>
              <a:rPr lang="en-US" altLang="ja-JP" sz="1200" dirty="0">
                <a:solidFill>
                  <a:schemeClr val="bg1">
                    <a:lumMod val="65000"/>
                  </a:schemeClr>
                </a:solidFill>
                <a:latin typeface="Helvetica Neue" panose="02000503000000020004" pitchFamily="2" charset="0"/>
                <a:cs typeface="Helvetica Neue" panose="02000503000000020004" pitchFamily="2" charset="0"/>
              </a:rPr>
              <a:t>Sources: Ministry of Health; Instituto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Brasileiro</a:t>
            </a:r>
            <a:r>
              <a:rPr lang="en-US" altLang="ja-JP" sz="1200" dirty="0">
                <a:solidFill>
                  <a:schemeClr val="bg1">
                    <a:lumMod val="65000"/>
                  </a:schemeClr>
                </a:solidFill>
                <a:latin typeface="Helvetica Neue" panose="02000503000000020004" pitchFamily="2" charset="0"/>
                <a:cs typeface="Helvetica Neue" panose="02000503000000020004" pitchFamily="2" charset="0"/>
              </a:rPr>
              <a:t> de Geografia e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Estatística</a:t>
            </a:r>
            <a:r>
              <a:rPr lang="en-US" altLang="ja-JP" sz="1200" dirty="0">
                <a:solidFill>
                  <a:schemeClr val="bg1">
                    <a:lumMod val="65000"/>
                  </a:schemeClr>
                </a:solidFill>
                <a:latin typeface="Helvetica Neue" panose="02000503000000020004" pitchFamily="2" charset="0"/>
                <a:cs typeface="Helvetica Neue" panose="02000503000000020004" pitchFamily="2" charset="0"/>
              </a:rPr>
              <a:t>.</a:t>
            </a:r>
            <a:endParaRPr lang="ja-JP" altLang="en-US" sz="1200">
              <a:solidFill>
                <a:schemeClr val="bg1">
                  <a:lumMod val="65000"/>
                </a:schemeClr>
              </a:solidFill>
              <a:latin typeface="Helvetica Neue" panose="02000503000000020004" pitchFamily="2" charset="0"/>
              <a:cs typeface="Helvetica Neue" panose="02000503000000020004" pitchFamily="2" charset="0"/>
            </a:endParaRPr>
          </a:p>
        </p:txBody>
      </p:sp>
      <p:sp>
        <p:nvSpPr>
          <p:cNvPr id="4" name="タイトル 1">
            <a:extLst>
              <a:ext uri="{FF2B5EF4-FFF2-40B4-BE49-F238E27FC236}">
                <a16:creationId xmlns:a16="http://schemas.microsoft.com/office/drawing/2014/main" id="{3A1AF9C5-CE11-94EA-6F46-4CD99497C36F}"/>
              </a:ext>
            </a:extLst>
          </p:cNvPr>
          <p:cNvSpPr txBox="1">
            <a:spLocks/>
          </p:cNvSpPr>
          <p:nvPr/>
        </p:nvSpPr>
        <p:spPr>
          <a:xfrm>
            <a:off x="6234327" y="2125148"/>
            <a:ext cx="5916000"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400" i="1" dirty="0">
                <a:solidFill>
                  <a:srgbClr val="009739"/>
                </a:solidFill>
                <a:latin typeface="Helvetica Neue" panose="02000503000000020004" pitchFamily="2" charset="0"/>
                <a:cs typeface="Helvetica Neue" panose="02000503000000020004" pitchFamily="2" charset="0"/>
              </a:rPr>
              <a:t>General hospitals</a:t>
            </a:r>
            <a:endParaRPr lang="ja-JP" altLang="en-US" sz="2400" i="1">
              <a:solidFill>
                <a:srgbClr val="009739"/>
              </a:solidFill>
              <a:latin typeface="Helvetica Neue" panose="02000503000000020004" pitchFamily="2" charset="0"/>
              <a:cs typeface="Helvetica Neue" panose="02000503000000020004" pitchFamily="2" charset="0"/>
            </a:endParaRPr>
          </a:p>
        </p:txBody>
      </p:sp>
      <p:sp>
        <p:nvSpPr>
          <p:cNvPr id="15" name="タイトル 1">
            <a:extLst>
              <a:ext uri="{FF2B5EF4-FFF2-40B4-BE49-F238E27FC236}">
                <a16:creationId xmlns:a16="http://schemas.microsoft.com/office/drawing/2014/main" id="{8B2D9DBC-C45A-B178-2ED5-F3B1175D4B55}"/>
              </a:ext>
            </a:extLst>
          </p:cNvPr>
          <p:cNvSpPr txBox="1">
            <a:spLocks/>
          </p:cNvSpPr>
          <p:nvPr/>
        </p:nvSpPr>
        <p:spPr>
          <a:xfrm>
            <a:off x="6404953" y="6191610"/>
            <a:ext cx="5575298" cy="3139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1600" i="1" dirty="0">
                <a:latin typeface="Helvetica Neue" panose="02000503000000020004" pitchFamily="2" charset="0"/>
                <a:cs typeface="Helvetica Neue" panose="02000503000000020004" pitchFamily="2" charset="0"/>
              </a:rPr>
              <a:t># of general hospitals per 100,000 people</a:t>
            </a:r>
            <a:endParaRPr lang="ja-JP" altLang="en-US" sz="1600" i="1">
              <a:latin typeface="Helvetica Neue" panose="02000503000000020004" pitchFamily="2" charset="0"/>
              <a:cs typeface="Helvetica Neue" panose="02000503000000020004" pitchFamily="2" charset="0"/>
            </a:endParaRPr>
          </a:p>
        </p:txBody>
      </p:sp>
      <p:pic>
        <p:nvPicPr>
          <p:cNvPr id="9" name="図 8">
            <a:extLst>
              <a:ext uri="{FF2B5EF4-FFF2-40B4-BE49-F238E27FC236}">
                <a16:creationId xmlns:a16="http://schemas.microsoft.com/office/drawing/2014/main" id="{DE060A61-242D-6036-40C9-910430E5F3FE}"/>
              </a:ext>
            </a:extLst>
          </p:cNvPr>
          <p:cNvPicPr>
            <a:picLocks noChangeAspect="1"/>
          </p:cNvPicPr>
          <p:nvPr/>
        </p:nvPicPr>
        <p:blipFill>
          <a:blip r:embed="rId3"/>
          <a:stretch>
            <a:fillRect/>
          </a:stretch>
        </p:blipFill>
        <p:spPr>
          <a:xfrm>
            <a:off x="211749" y="2694524"/>
            <a:ext cx="5575300" cy="3594100"/>
          </a:xfrm>
          <a:prstGeom prst="rect">
            <a:avLst/>
          </a:prstGeom>
        </p:spPr>
      </p:pic>
      <p:sp>
        <p:nvSpPr>
          <p:cNvPr id="11" name="タイトル 1">
            <a:extLst>
              <a:ext uri="{FF2B5EF4-FFF2-40B4-BE49-F238E27FC236}">
                <a16:creationId xmlns:a16="http://schemas.microsoft.com/office/drawing/2014/main" id="{6DA8910B-7325-7FEF-29F6-7F8B0C99F9A2}"/>
              </a:ext>
            </a:extLst>
          </p:cNvPr>
          <p:cNvSpPr txBox="1">
            <a:spLocks/>
          </p:cNvSpPr>
          <p:nvPr/>
        </p:nvSpPr>
        <p:spPr>
          <a:xfrm>
            <a:off x="211750" y="6191900"/>
            <a:ext cx="5575298" cy="3139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1600" i="1" dirty="0">
                <a:latin typeface="Helvetica Neue" panose="02000503000000020004" pitchFamily="2" charset="0"/>
                <a:cs typeface="Helvetica Neue" panose="02000503000000020004" pitchFamily="2" charset="0"/>
              </a:rPr>
              <a:t># of general practitioners per 100,000 people</a:t>
            </a:r>
            <a:endParaRPr lang="ja-JP" altLang="en-US" sz="1600" i="1">
              <a:latin typeface="Helvetica Neue" panose="02000503000000020004" pitchFamily="2" charset="0"/>
              <a:cs typeface="Helvetica Neue" panose="02000503000000020004" pitchFamily="2" charset="0"/>
            </a:endParaRPr>
          </a:p>
        </p:txBody>
      </p:sp>
      <p:pic>
        <p:nvPicPr>
          <p:cNvPr id="17" name="図 16">
            <a:extLst>
              <a:ext uri="{FF2B5EF4-FFF2-40B4-BE49-F238E27FC236}">
                <a16:creationId xmlns:a16="http://schemas.microsoft.com/office/drawing/2014/main" id="{9160CE4B-7926-5A05-0306-E09BEDD7E41A}"/>
              </a:ext>
            </a:extLst>
          </p:cNvPr>
          <p:cNvPicPr>
            <a:picLocks noChangeAspect="1"/>
          </p:cNvPicPr>
          <p:nvPr/>
        </p:nvPicPr>
        <p:blipFill>
          <a:blip r:embed="rId4"/>
          <a:stretch>
            <a:fillRect/>
          </a:stretch>
        </p:blipFill>
        <p:spPr>
          <a:xfrm>
            <a:off x="6404677" y="2694524"/>
            <a:ext cx="5575300" cy="3594100"/>
          </a:xfrm>
          <a:prstGeom prst="rect">
            <a:avLst/>
          </a:prstGeom>
        </p:spPr>
      </p:pic>
    </p:spTree>
    <p:extLst>
      <p:ext uri="{BB962C8B-B14F-4D97-AF65-F5344CB8AC3E}">
        <p14:creationId xmlns:p14="http://schemas.microsoft.com/office/powerpoint/2010/main" val="3708498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Outline</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grpSp>
        <p:nvGrpSpPr>
          <p:cNvPr id="15" name="グループ化 14">
            <a:extLst>
              <a:ext uri="{FF2B5EF4-FFF2-40B4-BE49-F238E27FC236}">
                <a16:creationId xmlns:a16="http://schemas.microsoft.com/office/drawing/2014/main" id="{C43046D3-706F-55ED-9C85-A4FAC2FC8433}"/>
              </a:ext>
            </a:extLst>
          </p:cNvPr>
          <p:cNvGrpSpPr/>
          <p:nvPr/>
        </p:nvGrpSpPr>
        <p:grpSpPr>
          <a:xfrm>
            <a:off x="661113" y="918334"/>
            <a:ext cx="10869774" cy="685800"/>
            <a:chOff x="798022" y="1491642"/>
            <a:chExt cx="10869774" cy="685800"/>
          </a:xfrm>
          <a:solidFill>
            <a:schemeClr val="bg1">
              <a:lumMod val="50000"/>
            </a:schemeClr>
          </a:solidFill>
        </p:grpSpPr>
        <p:sp>
          <p:nvSpPr>
            <p:cNvPr id="3" name="正方形/長方形 2">
              <a:extLst>
                <a:ext uri="{FF2B5EF4-FFF2-40B4-BE49-F238E27FC236}">
                  <a16:creationId xmlns:a16="http://schemas.microsoft.com/office/drawing/2014/main" id="{D85FA8D3-0C6F-2D62-5012-28D4E80A9996}"/>
                </a:ext>
              </a:extLst>
            </p:cNvPr>
            <p:cNvSpPr/>
            <p:nvPr/>
          </p:nvSpPr>
          <p:spPr>
            <a:xfrm>
              <a:off x="798022" y="1491642"/>
              <a:ext cx="897774" cy="685800"/>
            </a:xfrm>
            <a:prstGeom prst="rect">
              <a:avLst/>
            </a:prstGeom>
            <a:grp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1</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13" name="正方形/長方形 12">
              <a:extLst>
                <a:ext uri="{FF2B5EF4-FFF2-40B4-BE49-F238E27FC236}">
                  <a16:creationId xmlns:a16="http://schemas.microsoft.com/office/drawing/2014/main" id="{3C37345A-4020-EE34-D720-0471EA855ACD}"/>
                </a:ext>
              </a:extLst>
            </p:cNvPr>
            <p:cNvSpPr/>
            <p:nvPr/>
          </p:nvSpPr>
          <p:spPr>
            <a:xfrm>
              <a:off x="1695796" y="1491642"/>
              <a:ext cx="9972000" cy="685800"/>
            </a:xfrm>
            <a:prstGeom prst="rect">
              <a:avLst/>
            </a:prstGeom>
            <a:solidFill>
              <a:schemeClr val="bg1">
                <a:lumMod val="75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Brief overview of current health status and infrastructure</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sp>
        <p:nvSpPr>
          <p:cNvPr id="14" name="三角形 13">
            <a:extLst>
              <a:ext uri="{FF2B5EF4-FFF2-40B4-BE49-F238E27FC236}">
                <a16:creationId xmlns:a16="http://schemas.microsoft.com/office/drawing/2014/main" id="{8EF7B80F-D6A5-73DA-0AE9-3CE00CDC597A}"/>
              </a:ext>
            </a:extLst>
          </p:cNvPr>
          <p:cNvSpPr/>
          <p:nvPr/>
        </p:nvSpPr>
        <p:spPr>
          <a:xfrm flipV="1">
            <a:off x="5126182" y="1784569"/>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6" name="グループ化 15">
            <a:extLst>
              <a:ext uri="{FF2B5EF4-FFF2-40B4-BE49-F238E27FC236}">
                <a16:creationId xmlns:a16="http://schemas.microsoft.com/office/drawing/2014/main" id="{A3BC3E62-0F0C-2502-F385-674B9C97EC3C}"/>
              </a:ext>
            </a:extLst>
          </p:cNvPr>
          <p:cNvGrpSpPr/>
          <p:nvPr/>
        </p:nvGrpSpPr>
        <p:grpSpPr>
          <a:xfrm>
            <a:off x="661114" y="2229947"/>
            <a:ext cx="10869772" cy="685800"/>
            <a:chOff x="798022" y="1491642"/>
            <a:chExt cx="10869772" cy="685800"/>
          </a:xfrm>
        </p:grpSpPr>
        <p:sp>
          <p:nvSpPr>
            <p:cNvPr id="17" name="正方形/長方形 16">
              <a:extLst>
                <a:ext uri="{FF2B5EF4-FFF2-40B4-BE49-F238E27FC236}">
                  <a16:creationId xmlns:a16="http://schemas.microsoft.com/office/drawing/2014/main" id="{2E96894B-9824-2B3A-1AA5-3C029C74859E}"/>
                </a:ext>
              </a:extLst>
            </p:cNvPr>
            <p:cNvSpPr/>
            <p:nvPr/>
          </p:nvSpPr>
          <p:spPr>
            <a:xfrm>
              <a:off x="798022" y="1491642"/>
              <a:ext cx="897774" cy="685800"/>
            </a:xfrm>
            <a:prstGeom prst="rect">
              <a:avLst/>
            </a:prstGeom>
            <a:solidFill>
              <a:srgbClr val="012169"/>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2</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18" name="正方形/長方形 17">
              <a:extLst>
                <a:ext uri="{FF2B5EF4-FFF2-40B4-BE49-F238E27FC236}">
                  <a16:creationId xmlns:a16="http://schemas.microsoft.com/office/drawing/2014/main" id="{5493AE16-A182-8177-BBA1-703A3BAC0885}"/>
                </a:ext>
              </a:extLst>
            </p:cNvPr>
            <p:cNvSpPr/>
            <p:nvPr/>
          </p:nvSpPr>
          <p:spPr>
            <a:xfrm>
              <a:off x="1695795" y="1491642"/>
              <a:ext cx="9971999" cy="685800"/>
            </a:xfrm>
            <a:prstGeom prst="rect">
              <a:avLst/>
            </a:prstGeom>
            <a:solidFill>
              <a:srgbClr val="FEDD00"/>
            </a:solidFill>
            <a:ln w="762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Identify the disease </a:t>
              </a:r>
              <a:r>
                <a:rPr lang="en-US" altLang="ja-JP" sz="28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burden at the municipality level</a:t>
              </a:r>
              <a:endParaRPr kumimoji="1" lang="ja-JP" altLang="en-US" sz="2800" b="1">
                <a:solidFill>
                  <a:schemeClr val="tx1"/>
                </a:solidFill>
                <a:latin typeface="Helvetica Neue" panose="02000503000000020004" pitchFamily="2" charset="0"/>
                <a:cs typeface="Helvetica Neue" panose="02000503000000020004" pitchFamily="2" charset="0"/>
              </a:endParaRPr>
            </a:p>
          </p:txBody>
        </p:sp>
      </p:grpSp>
      <p:sp>
        <p:nvSpPr>
          <p:cNvPr id="19" name="正方形/長方形 18">
            <a:extLst>
              <a:ext uri="{FF2B5EF4-FFF2-40B4-BE49-F238E27FC236}">
                <a16:creationId xmlns:a16="http://schemas.microsoft.com/office/drawing/2014/main" id="{FD910ECD-2C2B-9102-3FEE-0510A4C08F1D}"/>
              </a:ext>
            </a:extLst>
          </p:cNvPr>
          <p:cNvSpPr/>
          <p:nvPr/>
        </p:nvSpPr>
        <p:spPr>
          <a:xfrm>
            <a:off x="1695795" y="3071580"/>
            <a:ext cx="9698181" cy="461665"/>
          </a:xfrm>
          <a:prstGeom prst="rect">
            <a:avLst/>
          </a:prstGeom>
          <a:solidFill>
            <a:srgbClr val="FEDD00"/>
          </a:solidFill>
          <a:ln w="127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4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Predict subjective health conditions at the municipality level</a:t>
            </a:r>
            <a:endParaRPr kumimoji="1" lang="ja-JP" altLang="en-US" sz="2400">
              <a:solidFill>
                <a:schemeClr val="tx1"/>
              </a:solidFill>
              <a:latin typeface="Helvetica Neue" panose="02000503000000020004" pitchFamily="2" charset="0"/>
              <a:cs typeface="Helvetica Neue" panose="02000503000000020004" pitchFamily="2" charset="0"/>
            </a:endParaRPr>
          </a:p>
        </p:txBody>
      </p:sp>
      <p:sp>
        <p:nvSpPr>
          <p:cNvPr id="20" name="正方形/長方形 19">
            <a:extLst>
              <a:ext uri="{FF2B5EF4-FFF2-40B4-BE49-F238E27FC236}">
                <a16:creationId xmlns:a16="http://schemas.microsoft.com/office/drawing/2014/main" id="{A5C279CF-5132-5F7F-248A-09DD5D98FFBD}"/>
              </a:ext>
            </a:extLst>
          </p:cNvPr>
          <p:cNvSpPr/>
          <p:nvPr/>
        </p:nvSpPr>
        <p:spPr>
          <a:xfrm>
            <a:off x="1695796" y="3700484"/>
            <a:ext cx="9698180" cy="461665"/>
          </a:xfrm>
          <a:prstGeom prst="rect">
            <a:avLst/>
          </a:prstGeom>
          <a:solidFill>
            <a:srgbClr val="FEDD00"/>
          </a:solidFill>
          <a:ln w="12700">
            <a:solidFill>
              <a:srgbClr val="012169"/>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4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Construct the Municipal Public Health Index (MPHI)</a:t>
            </a:r>
            <a:endParaRPr kumimoji="1" lang="ja-JP" altLang="en-US" sz="2400">
              <a:solidFill>
                <a:schemeClr val="tx1"/>
              </a:solidFill>
              <a:latin typeface="Helvetica Neue" panose="02000503000000020004" pitchFamily="2" charset="0"/>
              <a:cs typeface="Helvetica Neue" panose="02000503000000020004" pitchFamily="2" charset="0"/>
            </a:endParaRPr>
          </a:p>
        </p:txBody>
      </p:sp>
      <p:cxnSp>
        <p:nvCxnSpPr>
          <p:cNvPr id="23" name="直線コネクタ 22">
            <a:extLst>
              <a:ext uri="{FF2B5EF4-FFF2-40B4-BE49-F238E27FC236}">
                <a16:creationId xmlns:a16="http://schemas.microsoft.com/office/drawing/2014/main" id="{6DF7891D-FDCB-BFFD-AFC8-4B3D96B5BF7E}"/>
              </a:ext>
            </a:extLst>
          </p:cNvPr>
          <p:cNvCxnSpPr>
            <a:cxnSpLocks/>
          </p:cNvCxnSpPr>
          <p:nvPr/>
        </p:nvCxnSpPr>
        <p:spPr>
          <a:xfrm>
            <a:off x="1110001" y="2947384"/>
            <a:ext cx="0" cy="100800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FCAD46F-FE5B-7874-92D2-43996290F183}"/>
              </a:ext>
            </a:extLst>
          </p:cNvPr>
          <p:cNvCxnSpPr>
            <a:cxnSpLocks/>
            <a:stCxn id="19" idx="1"/>
          </p:cNvCxnSpPr>
          <p:nvPr/>
        </p:nvCxnSpPr>
        <p:spPr>
          <a:xfrm flipH="1">
            <a:off x="1110001" y="3302413"/>
            <a:ext cx="585794" cy="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669CD648-E320-BF7E-4B32-AD912C4FAB48}"/>
              </a:ext>
            </a:extLst>
          </p:cNvPr>
          <p:cNvCxnSpPr>
            <a:cxnSpLocks/>
            <a:stCxn id="20" idx="1"/>
          </p:cNvCxnSpPr>
          <p:nvPr/>
        </p:nvCxnSpPr>
        <p:spPr>
          <a:xfrm flipH="1">
            <a:off x="1110001" y="3931317"/>
            <a:ext cx="585795" cy="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
        <p:nvSpPr>
          <p:cNvPr id="29" name="三角形 28">
            <a:extLst>
              <a:ext uri="{FF2B5EF4-FFF2-40B4-BE49-F238E27FC236}">
                <a16:creationId xmlns:a16="http://schemas.microsoft.com/office/drawing/2014/main" id="{96CDA03E-7729-0EE2-1554-2F7C460C196A}"/>
              </a:ext>
            </a:extLst>
          </p:cNvPr>
          <p:cNvSpPr/>
          <p:nvPr/>
        </p:nvSpPr>
        <p:spPr>
          <a:xfrm flipV="1">
            <a:off x="5126182" y="4282616"/>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0" name="グループ化 29">
            <a:extLst>
              <a:ext uri="{FF2B5EF4-FFF2-40B4-BE49-F238E27FC236}">
                <a16:creationId xmlns:a16="http://schemas.microsoft.com/office/drawing/2014/main" id="{2B4FAA9C-9EC7-D708-5C79-E3DAF6B8B034}"/>
              </a:ext>
            </a:extLst>
          </p:cNvPr>
          <p:cNvGrpSpPr/>
          <p:nvPr/>
        </p:nvGrpSpPr>
        <p:grpSpPr>
          <a:xfrm>
            <a:off x="661114" y="4736907"/>
            <a:ext cx="10869772" cy="685801"/>
            <a:chOff x="798022" y="1491641"/>
            <a:chExt cx="10869772" cy="685801"/>
          </a:xfrm>
        </p:grpSpPr>
        <p:sp>
          <p:nvSpPr>
            <p:cNvPr id="31" name="正方形/長方形 30">
              <a:extLst>
                <a:ext uri="{FF2B5EF4-FFF2-40B4-BE49-F238E27FC236}">
                  <a16:creationId xmlns:a16="http://schemas.microsoft.com/office/drawing/2014/main" id="{D9732CDA-63C8-9102-D41C-DA6ADD36AA03}"/>
                </a:ext>
              </a:extLst>
            </p:cNvPr>
            <p:cNvSpPr/>
            <p:nvPr/>
          </p:nvSpPr>
          <p:spPr>
            <a:xfrm>
              <a:off x="798022" y="1491642"/>
              <a:ext cx="897774" cy="685800"/>
            </a:xfrm>
            <a:prstGeom prst="rect">
              <a:avLst/>
            </a:prstGeom>
            <a:solidFill>
              <a:schemeClr val="bg1">
                <a:lumMod val="50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3</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32" name="正方形/長方形 31">
              <a:extLst>
                <a:ext uri="{FF2B5EF4-FFF2-40B4-BE49-F238E27FC236}">
                  <a16:creationId xmlns:a16="http://schemas.microsoft.com/office/drawing/2014/main" id="{08909ECB-55A1-09F0-9675-46B954A81C45}"/>
                </a:ext>
              </a:extLst>
            </p:cNvPr>
            <p:cNvSpPr/>
            <p:nvPr/>
          </p:nvSpPr>
          <p:spPr>
            <a:xfrm>
              <a:off x="1695796" y="1491641"/>
              <a:ext cx="9971998" cy="685801"/>
            </a:xfrm>
            <a:prstGeom prst="rect">
              <a:avLst/>
            </a:prstGeom>
            <a:solidFill>
              <a:schemeClr val="bg1">
                <a:lumMod val="75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Analyze </a:t>
              </a:r>
              <a:r>
                <a:rPr kumimoji="1"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relationship b/w MPHI and </a:t>
              </a: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health infrastructure</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sp>
        <p:nvSpPr>
          <p:cNvPr id="35" name="三角形 34">
            <a:extLst>
              <a:ext uri="{FF2B5EF4-FFF2-40B4-BE49-F238E27FC236}">
                <a16:creationId xmlns:a16="http://schemas.microsoft.com/office/drawing/2014/main" id="{5EC9AF4C-5CDC-6442-570F-4686B2D391D1}"/>
              </a:ext>
            </a:extLst>
          </p:cNvPr>
          <p:cNvSpPr/>
          <p:nvPr/>
        </p:nvSpPr>
        <p:spPr>
          <a:xfrm flipV="1">
            <a:off x="5126182" y="5588999"/>
            <a:ext cx="1800000" cy="288000"/>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6" name="グループ化 35">
            <a:extLst>
              <a:ext uri="{FF2B5EF4-FFF2-40B4-BE49-F238E27FC236}">
                <a16:creationId xmlns:a16="http://schemas.microsoft.com/office/drawing/2014/main" id="{487F0B02-972C-D29B-973F-708C409232E2}"/>
              </a:ext>
            </a:extLst>
          </p:cNvPr>
          <p:cNvGrpSpPr/>
          <p:nvPr/>
        </p:nvGrpSpPr>
        <p:grpSpPr>
          <a:xfrm>
            <a:off x="661114" y="6017326"/>
            <a:ext cx="10869772" cy="685801"/>
            <a:chOff x="798022" y="1491641"/>
            <a:chExt cx="10869772" cy="685801"/>
          </a:xfrm>
        </p:grpSpPr>
        <p:sp>
          <p:nvSpPr>
            <p:cNvPr id="37" name="正方形/長方形 36">
              <a:extLst>
                <a:ext uri="{FF2B5EF4-FFF2-40B4-BE49-F238E27FC236}">
                  <a16:creationId xmlns:a16="http://schemas.microsoft.com/office/drawing/2014/main" id="{EA7BEB57-CA8E-0541-8C87-D5C58BFAE5E8}"/>
                </a:ext>
              </a:extLst>
            </p:cNvPr>
            <p:cNvSpPr/>
            <p:nvPr/>
          </p:nvSpPr>
          <p:spPr>
            <a:xfrm>
              <a:off x="798022" y="1491642"/>
              <a:ext cx="897774" cy="685800"/>
            </a:xfrm>
            <a:prstGeom prst="rect">
              <a:avLst/>
            </a:prstGeom>
            <a:solidFill>
              <a:schemeClr val="bg1">
                <a:lumMod val="50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4</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38" name="正方形/長方形 37">
              <a:extLst>
                <a:ext uri="{FF2B5EF4-FFF2-40B4-BE49-F238E27FC236}">
                  <a16:creationId xmlns:a16="http://schemas.microsoft.com/office/drawing/2014/main" id="{9F50F3BE-0386-6D92-AAD8-B7A896867070}"/>
                </a:ext>
              </a:extLst>
            </p:cNvPr>
            <p:cNvSpPr/>
            <p:nvPr/>
          </p:nvSpPr>
          <p:spPr>
            <a:xfrm>
              <a:off x="1695796" y="1491641"/>
              <a:ext cx="9971998" cy="685801"/>
            </a:xfrm>
            <a:prstGeom prst="rect">
              <a:avLst/>
            </a:prstGeom>
            <a:solidFill>
              <a:schemeClr val="bg1">
                <a:lumMod val="75000"/>
              </a:schemeClr>
            </a:solidFill>
            <a:ln w="762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b="1" dirty="0">
                  <a:solidFill>
                    <a:schemeClr val="bg1">
                      <a:lumMod val="50000"/>
                    </a:schemeClr>
                  </a:solidFill>
                  <a:latin typeface="Helvetica Neue" panose="02000503000000020004" pitchFamily="2" charset="0"/>
                  <a:ea typeface="Helvetica Neue" panose="02000503000000020004" pitchFamily="2" charset="0"/>
                  <a:cs typeface="Helvetica Neue" panose="02000503000000020004" pitchFamily="2" charset="0"/>
                </a:rPr>
                <a:t>Policy recommendation</a:t>
              </a:r>
              <a:endParaRPr kumimoji="1" lang="ja-JP" altLang="en-US" sz="2800" b="1">
                <a:solidFill>
                  <a:schemeClr val="bg1">
                    <a:lumMod val="50000"/>
                  </a:schemeClr>
                </a:solidFill>
                <a:latin typeface="Helvetica Neue" panose="02000503000000020004" pitchFamily="2" charset="0"/>
                <a:cs typeface="Helvetica Neue" panose="02000503000000020004" pitchFamily="2" charset="0"/>
              </a:endParaRPr>
            </a:p>
          </p:txBody>
        </p:sp>
      </p:grpSp>
    </p:spTree>
    <p:extLst>
      <p:ext uri="{BB962C8B-B14F-4D97-AF65-F5344CB8AC3E}">
        <p14:creationId xmlns:p14="http://schemas.microsoft.com/office/powerpoint/2010/main" val="2103240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1000A-3217-D021-4CBC-782A6A892B8D}"/>
              </a:ext>
            </a:extLst>
          </p:cNvPr>
          <p:cNvSpPr>
            <a:spLocks noGrp="1"/>
          </p:cNvSpPr>
          <p:nvPr>
            <p:ph type="title"/>
          </p:nvPr>
        </p:nvSpPr>
        <p:spPr>
          <a:xfrm>
            <a:off x="180000" y="180000"/>
            <a:ext cx="12012000" cy="646331"/>
          </a:xfrm>
        </p:spPr>
        <p:txBody>
          <a:bodyPr anchor="t" anchorCtr="0">
            <a:spAutoFit/>
          </a:bodyPr>
          <a:lstStyle/>
          <a:p>
            <a:r>
              <a:rPr kumimoji="1" lang="en-US" altLang="ja-JP" sz="4000" b="1" dirty="0">
                <a:solidFill>
                  <a:srgbClr val="009739"/>
                </a:solidFill>
                <a:latin typeface="Helvetica Neue" panose="02000503000000020004" pitchFamily="2" charset="0"/>
                <a:ea typeface="Helvetica Neue" panose="02000503000000020004" pitchFamily="2" charset="0"/>
                <a:cs typeface="Helvetica Neue" panose="02000503000000020004" pitchFamily="2" charset="0"/>
              </a:rPr>
              <a:t>Our definition of the burden of disease</a:t>
            </a:r>
            <a:endParaRPr kumimoji="1" lang="ja-JP" altLang="en-US" sz="4000" i="1">
              <a:solidFill>
                <a:srgbClr val="009739"/>
              </a:solidFill>
              <a:latin typeface="Helvetica Neue Light" panose="02000403000000020004" pitchFamily="2" charset="0"/>
              <a:cs typeface="Helvetica Neue" panose="02000503000000020004" pitchFamily="2" charset="0"/>
            </a:endParaRPr>
          </a:p>
        </p:txBody>
      </p:sp>
      <p:sp>
        <p:nvSpPr>
          <p:cNvPr id="6" name="タイトル 1">
            <a:extLst>
              <a:ext uri="{FF2B5EF4-FFF2-40B4-BE49-F238E27FC236}">
                <a16:creationId xmlns:a16="http://schemas.microsoft.com/office/drawing/2014/main" id="{45C82B1C-99F4-B0C0-4824-1437A65414EA}"/>
              </a:ext>
            </a:extLst>
          </p:cNvPr>
          <p:cNvSpPr txBox="1">
            <a:spLocks/>
          </p:cNvSpPr>
          <p:nvPr/>
        </p:nvSpPr>
        <p:spPr>
          <a:xfrm>
            <a:off x="180000" y="826331"/>
            <a:ext cx="11931790" cy="107721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dirty="0">
                <a:solidFill>
                  <a:srgbClr val="012169"/>
                </a:solidFill>
                <a:latin typeface="Helvetica Neue" panose="02000503000000020004" pitchFamily="2" charset="0"/>
                <a:cs typeface="Helvetica Neue" panose="02000503000000020004" pitchFamily="2" charset="0"/>
              </a:rPr>
              <a:t>We recognize the burden of disease to be determined by current and future medical needs as well as fiscal capacity.</a:t>
            </a:r>
            <a:endParaRPr lang="ja-JP" altLang="en-US" sz="3200">
              <a:solidFill>
                <a:srgbClr val="012169"/>
              </a:solidFill>
              <a:latin typeface="Helvetica Neue" panose="02000503000000020004" pitchFamily="2" charset="0"/>
              <a:cs typeface="Helvetica Neue" panose="02000503000000020004" pitchFamily="2" charset="0"/>
            </a:endParaRPr>
          </a:p>
        </p:txBody>
      </p:sp>
      <p:grpSp>
        <p:nvGrpSpPr>
          <p:cNvPr id="40" name="グループ化 39">
            <a:extLst>
              <a:ext uri="{FF2B5EF4-FFF2-40B4-BE49-F238E27FC236}">
                <a16:creationId xmlns:a16="http://schemas.microsoft.com/office/drawing/2014/main" id="{8CBF6ED4-C40E-6E0E-21CE-07BB7F25C2D2}"/>
              </a:ext>
            </a:extLst>
          </p:cNvPr>
          <p:cNvGrpSpPr/>
          <p:nvPr/>
        </p:nvGrpSpPr>
        <p:grpSpPr>
          <a:xfrm>
            <a:off x="667942" y="2147946"/>
            <a:ext cx="5511722" cy="4320038"/>
            <a:chOff x="180000" y="2358642"/>
            <a:chExt cx="5511722" cy="4320038"/>
          </a:xfrm>
        </p:grpSpPr>
        <p:sp>
          <p:nvSpPr>
            <p:cNvPr id="3" name="角丸四角形 2">
              <a:extLst>
                <a:ext uri="{FF2B5EF4-FFF2-40B4-BE49-F238E27FC236}">
                  <a16:creationId xmlns:a16="http://schemas.microsoft.com/office/drawing/2014/main" id="{CFEE32E5-428C-C65A-56C6-2DE3670DE44A}"/>
                </a:ext>
              </a:extLst>
            </p:cNvPr>
            <p:cNvSpPr/>
            <p:nvPr/>
          </p:nvSpPr>
          <p:spPr>
            <a:xfrm>
              <a:off x="180000" y="2358642"/>
              <a:ext cx="5505901" cy="1533804"/>
            </a:xfrm>
            <a:prstGeom prst="roundRect">
              <a:avLst>
                <a:gd name="adj" fmla="val 9886"/>
              </a:avLst>
            </a:prstGeom>
            <a:solidFill>
              <a:schemeClr val="accent5"/>
            </a:solidFill>
            <a:ln w="381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角丸四角形 4">
              <a:extLst>
                <a:ext uri="{FF2B5EF4-FFF2-40B4-BE49-F238E27FC236}">
                  <a16:creationId xmlns:a16="http://schemas.microsoft.com/office/drawing/2014/main" id="{2D1A60D8-E214-98AB-CBB8-68BA79174700}"/>
                </a:ext>
              </a:extLst>
            </p:cNvPr>
            <p:cNvSpPr/>
            <p:nvPr/>
          </p:nvSpPr>
          <p:spPr>
            <a:xfrm>
              <a:off x="1968956" y="2541714"/>
              <a:ext cx="3477490" cy="540000"/>
            </a:xfrm>
            <a:prstGeom prst="roundRect">
              <a:avLst/>
            </a:prstGeom>
            <a:solidFill>
              <a:schemeClr val="accent5">
                <a:lumMod val="40000"/>
                <a:lumOff val="60000"/>
              </a:schemeClr>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deaths</a:t>
              </a:r>
            </a:p>
          </p:txBody>
        </p:sp>
        <p:sp>
          <p:nvSpPr>
            <p:cNvPr id="7" name="角丸四角形 6">
              <a:extLst>
                <a:ext uri="{FF2B5EF4-FFF2-40B4-BE49-F238E27FC236}">
                  <a16:creationId xmlns:a16="http://schemas.microsoft.com/office/drawing/2014/main" id="{D46EC7B3-2783-7635-A68F-C69749CDAA7F}"/>
                </a:ext>
              </a:extLst>
            </p:cNvPr>
            <p:cNvSpPr/>
            <p:nvPr/>
          </p:nvSpPr>
          <p:spPr>
            <a:xfrm>
              <a:off x="1968956" y="3192226"/>
              <a:ext cx="3477490" cy="540000"/>
            </a:xfrm>
            <a:prstGeom prst="roundRect">
              <a:avLst/>
            </a:prstGeom>
            <a:solidFill>
              <a:schemeClr val="accent5">
                <a:lumMod val="40000"/>
                <a:lumOff val="60000"/>
              </a:schemeClr>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hospitalization</a:t>
              </a:r>
            </a:p>
          </p:txBody>
        </p:sp>
        <p:sp>
          <p:nvSpPr>
            <p:cNvPr id="8" name="タイトル 1">
              <a:extLst>
                <a:ext uri="{FF2B5EF4-FFF2-40B4-BE49-F238E27FC236}">
                  <a16:creationId xmlns:a16="http://schemas.microsoft.com/office/drawing/2014/main" id="{869D9891-D0A8-3AD9-B400-1C1CC7A5A8F9}"/>
                </a:ext>
              </a:extLst>
            </p:cNvPr>
            <p:cNvSpPr txBox="1">
              <a:spLocks/>
            </p:cNvSpPr>
            <p:nvPr/>
          </p:nvSpPr>
          <p:spPr>
            <a:xfrm>
              <a:off x="180000" y="2498931"/>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Current</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3" name="角丸四角形 32">
              <a:extLst>
                <a:ext uri="{FF2B5EF4-FFF2-40B4-BE49-F238E27FC236}">
                  <a16:creationId xmlns:a16="http://schemas.microsoft.com/office/drawing/2014/main" id="{DABD38AD-A157-4806-6816-6504B4EC22CF}"/>
                </a:ext>
              </a:extLst>
            </p:cNvPr>
            <p:cNvSpPr/>
            <p:nvPr/>
          </p:nvSpPr>
          <p:spPr>
            <a:xfrm>
              <a:off x="180000" y="4037848"/>
              <a:ext cx="5505901" cy="1533804"/>
            </a:xfrm>
            <a:prstGeom prst="roundRect">
              <a:avLst>
                <a:gd name="adj" fmla="val 9886"/>
              </a:avLst>
            </a:prstGeom>
            <a:solidFill>
              <a:schemeClr val="accent6"/>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タイトル 1">
              <a:extLst>
                <a:ext uri="{FF2B5EF4-FFF2-40B4-BE49-F238E27FC236}">
                  <a16:creationId xmlns:a16="http://schemas.microsoft.com/office/drawing/2014/main" id="{22F820A3-D2D3-225A-D56A-AF9CA2DBE898}"/>
                </a:ext>
              </a:extLst>
            </p:cNvPr>
            <p:cNvSpPr txBox="1">
              <a:spLocks/>
            </p:cNvSpPr>
            <p:nvPr/>
          </p:nvSpPr>
          <p:spPr>
            <a:xfrm>
              <a:off x="180000" y="4178137"/>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Future</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5" name="角丸四角形 34">
              <a:extLst>
                <a:ext uri="{FF2B5EF4-FFF2-40B4-BE49-F238E27FC236}">
                  <a16:creationId xmlns:a16="http://schemas.microsoft.com/office/drawing/2014/main" id="{E2870061-9F2F-17B5-4769-A7EAF5B24FB9}"/>
                </a:ext>
              </a:extLst>
            </p:cNvPr>
            <p:cNvSpPr/>
            <p:nvPr/>
          </p:nvSpPr>
          <p:spPr>
            <a:xfrm>
              <a:off x="1968956" y="4276946"/>
              <a:ext cx="3477490" cy="1055608"/>
            </a:xfrm>
            <a:prstGeom prst="roundRect">
              <a:avLst/>
            </a:prstGeom>
            <a:solidFill>
              <a:schemeClr val="accent6">
                <a:lumMod val="40000"/>
                <a:lumOff val="6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Survey-based subjective health</a:t>
              </a:r>
            </a:p>
          </p:txBody>
        </p:sp>
        <p:sp>
          <p:nvSpPr>
            <p:cNvPr id="36" name="角丸四角形 35">
              <a:extLst>
                <a:ext uri="{FF2B5EF4-FFF2-40B4-BE49-F238E27FC236}">
                  <a16:creationId xmlns:a16="http://schemas.microsoft.com/office/drawing/2014/main" id="{4B5E53D0-257F-1F7E-DA71-B535B8C9A818}"/>
                </a:ext>
              </a:extLst>
            </p:cNvPr>
            <p:cNvSpPr/>
            <p:nvPr/>
          </p:nvSpPr>
          <p:spPr>
            <a:xfrm>
              <a:off x="185821" y="5810750"/>
              <a:ext cx="5505901" cy="867246"/>
            </a:xfrm>
            <a:prstGeom prst="roundRect">
              <a:avLst>
                <a:gd name="adj" fmla="val 9886"/>
              </a:avLst>
            </a:prstGeom>
            <a:solidFill>
              <a:schemeClr val="accent2"/>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タイトル 1">
              <a:extLst>
                <a:ext uri="{FF2B5EF4-FFF2-40B4-BE49-F238E27FC236}">
                  <a16:creationId xmlns:a16="http://schemas.microsoft.com/office/drawing/2014/main" id="{C1D9E9C7-44C4-5EDF-1662-9DAFCEAC74FE}"/>
                </a:ext>
              </a:extLst>
            </p:cNvPr>
            <p:cNvSpPr txBox="1">
              <a:spLocks/>
            </p:cNvSpPr>
            <p:nvPr/>
          </p:nvSpPr>
          <p:spPr>
            <a:xfrm>
              <a:off x="185821" y="5810750"/>
              <a:ext cx="1788956" cy="867930"/>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Fiscal capacity</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39" name="角丸四角形 38">
              <a:extLst>
                <a:ext uri="{FF2B5EF4-FFF2-40B4-BE49-F238E27FC236}">
                  <a16:creationId xmlns:a16="http://schemas.microsoft.com/office/drawing/2014/main" id="{DB042863-5068-09AF-7594-8820E19088E4}"/>
                </a:ext>
              </a:extLst>
            </p:cNvPr>
            <p:cNvSpPr/>
            <p:nvPr/>
          </p:nvSpPr>
          <p:spPr>
            <a:xfrm>
              <a:off x="1968956" y="5974373"/>
              <a:ext cx="3477490" cy="540000"/>
            </a:xfrm>
            <a:prstGeom prst="roundRect">
              <a:avLst/>
            </a:prstGeom>
            <a:solidFill>
              <a:schemeClr val="accent2">
                <a:lumMod val="40000"/>
                <a:lumOff val="60000"/>
              </a:schemeClr>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Average income</a:t>
              </a:r>
            </a:p>
          </p:txBody>
        </p:sp>
      </p:grpSp>
    </p:spTree>
    <p:extLst>
      <p:ext uri="{BB962C8B-B14F-4D97-AF65-F5344CB8AC3E}">
        <p14:creationId xmlns:p14="http://schemas.microsoft.com/office/powerpoint/2010/main" val="288555181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7755</TotalTime>
  <Words>1105</Words>
  <Application>Microsoft Macintosh PowerPoint</Application>
  <PresentationFormat>ワイド画面</PresentationFormat>
  <Paragraphs>210</Paragraphs>
  <Slides>21</Slides>
  <Notes>17</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21</vt:i4>
      </vt:variant>
    </vt:vector>
  </HeadingPairs>
  <TitlesOfParts>
    <vt:vector size="28" baseType="lpstr">
      <vt:lpstr>游ゴシック</vt:lpstr>
      <vt:lpstr>游ゴシック Light</vt:lpstr>
      <vt:lpstr>Arial</vt:lpstr>
      <vt:lpstr>Helvetica Neue</vt:lpstr>
      <vt:lpstr>Helvetica Neue Light</vt:lpstr>
      <vt:lpstr>Wingdings</vt:lpstr>
      <vt:lpstr>Office テーマ</vt:lpstr>
      <vt:lpstr>PowerPoint プレゼンテーション</vt:lpstr>
      <vt:lpstr>Introduction</vt:lpstr>
      <vt:lpstr>PowerPoint プレゼンテーション</vt:lpstr>
      <vt:lpstr>Outline</vt:lpstr>
      <vt:lpstr>Outline</vt:lpstr>
      <vt:lpstr>Deaths and hospitalizations by population group</vt:lpstr>
      <vt:lpstr>Medical infrastructure by population group</vt:lpstr>
      <vt:lpstr>Outline</vt:lpstr>
      <vt:lpstr>Our definition of the burden of disease</vt:lpstr>
      <vt:lpstr>How we measure it</vt:lpstr>
      <vt:lpstr>Challenge</vt:lpstr>
      <vt:lpstr>Subjective health at the state level</vt:lpstr>
      <vt:lpstr>Prediction approach</vt:lpstr>
      <vt:lpstr>Constructing the measure of disease burden</vt:lpstr>
      <vt:lpstr>MHPI at glance</vt:lpstr>
      <vt:lpstr>Outline</vt:lpstr>
      <vt:lpstr>MPHI and the health infrastructure</vt:lpstr>
      <vt:lpstr>Outline</vt:lpstr>
      <vt:lpstr>Policy recommendation</vt:lpstr>
      <vt:lpstr>Risks and limitations</vt:lpstr>
      <vt:lpstr>Conclusions and 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Surprising Revival of “Entrance Exam War”? -- Overview and Implications on Demography --</dc:title>
  <dc:creator>Takahashi, Masato</dc:creator>
  <cp:lastModifiedBy>Takahashi, Masato</cp:lastModifiedBy>
  <cp:revision>109</cp:revision>
  <cp:lastPrinted>2022-11-29T17:55:22Z</cp:lastPrinted>
  <dcterms:created xsi:type="dcterms:W3CDTF">2022-09-24T05:02:03Z</dcterms:created>
  <dcterms:modified xsi:type="dcterms:W3CDTF">2022-11-29T20:19:51Z</dcterms:modified>
</cp:coreProperties>
</file>

<file path=docProps/thumbnail.jpeg>
</file>